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74" r:id="rId3"/>
    <p:sldId id="262" r:id="rId4"/>
    <p:sldId id="257" r:id="rId5"/>
    <p:sldId id="277" r:id="rId6"/>
    <p:sldId id="258" r:id="rId7"/>
    <p:sldId id="263" r:id="rId8"/>
    <p:sldId id="266" r:id="rId9"/>
    <p:sldId id="264" r:id="rId10"/>
    <p:sldId id="265" r:id="rId11"/>
    <p:sldId id="267" r:id="rId12"/>
    <p:sldId id="278" r:id="rId13"/>
    <p:sldId id="279" r:id="rId14"/>
    <p:sldId id="282" r:id="rId15"/>
    <p:sldId id="280" r:id="rId16"/>
    <p:sldId id="281" r:id="rId17"/>
    <p:sldId id="275" r:id="rId18"/>
    <p:sldId id="259" r:id="rId19"/>
    <p:sldId id="276" r:id="rId20"/>
    <p:sldId id="260" r:id="rId21"/>
    <p:sldId id="268" r:id="rId22"/>
    <p:sldId id="269" r:id="rId23"/>
    <p:sldId id="270" r:id="rId24"/>
    <p:sldId id="271" r:id="rId25"/>
    <p:sldId id="273" r:id="rId26"/>
    <p:sldId id="261" r:id="rId27"/>
  </p:sldIdLst>
  <p:sldSz cx="17340263"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1pPr>
    <a:lvl2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a:tcStyle>
        <a:tcBdr/>
        <a:fill>
          <a:solidFill>
            <a:srgbClr val="FCE9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49"/>
    <p:restoredTop sz="94557"/>
  </p:normalViewPr>
  <p:slideViewPr>
    <p:cSldViewPr snapToGrid="0" snapToObjects="1">
      <p:cViewPr varScale="1">
        <p:scale>
          <a:sx n="79" d="100"/>
          <a:sy n="79" d="100"/>
        </p:scale>
        <p:origin x="512"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381000" y="685800"/>
            <a:ext cx="6096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TW" altLang="en-US"/>
              <a:t>國立臺北商業大學資訊與決策科學研究所教授</a:t>
            </a:r>
          </a:p>
        </p:txBody>
      </p:sp>
    </p:spTree>
    <p:extLst>
      <p:ext uri="{BB962C8B-B14F-4D97-AF65-F5344CB8AC3E}">
        <p14:creationId xmlns:p14="http://schemas.microsoft.com/office/powerpoint/2010/main" val="818534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693385" y="1638300"/>
            <a:ext cx="13953493"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693385" y="5041900"/>
            <a:ext cx="13953493"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Body Level One…"/>
          <p:cNvSpPr txBox="1">
            <a:spLocks noGrp="1"/>
          </p:cNvSpPr>
          <p:nvPr>
            <p:ph type="body" sz="quarter" idx="1"/>
          </p:nvPr>
        </p:nvSpPr>
        <p:spPr>
          <a:xfrm>
            <a:off x="1693385" y="6362700"/>
            <a:ext cx="13953493" cy="461366"/>
          </a:xfrm>
          <a:prstGeom prst="rect">
            <a:avLst/>
          </a:prstGeom>
        </p:spPr>
        <p:txBody>
          <a:bodyPr anchor="t"/>
          <a:lstStyle>
            <a:lvl1pPr marL="0" indent="0" algn="ctr">
              <a:spcBef>
                <a:spcPts val="0"/>
              </a:spcBef>
              <a:buSzTx/>
              <a:buNone/>
              <a:defRPr sz="2400" i="1"/>
            </a:lvl1pPr>
            <a:lvl2pPr marL="777875" indent="-333375" algn="ctr">
              <a:spcBef>
                <a:spcPts val="0"/>
              </a:spcBef>
              <a:defRPr sz="2400" i="1"/>
            </a:lvl2pPr>
            <a:lvl3pPr marL="1222375" indent="-333375" algn="ctr">
              <a:spcBef>
                <a:spcPts val="0"/>
              </a:spcBef>
              <a:defRPr sz="2400" i="1"/>
            </a:lvl3pPr>
            <a:lvl4pPr marL="1666875" indent="-333375" algn="ctr">
              <a:spcBef>
                <a:spcPts val="0"/>
              </a:spcBef>
              <a:defRPr sz="2400" i="1"/>
            </a:lvl4pPr>
            <a:lvl5pPr marL="2111375" indent="-333375" algn="ctr">
              <a:spcBef>
                <a:spcPts val="0"/>
              </a:spcBef>
              <a:defRPr sz="2400" i="1"/>
            </a:lvl5pPr>
          </a:lstStyle>
          <a:p>
            <a:r>
              <a:t>Body Level One</a:t>
            </a:r>
          </a:p>
          <a:p>
            <a:pPr lvl="1"/>
            <a:r>
              <a:t>Body Level Two</a:t>
            </a:r>
          </a:p>
          <a:p>
            <a:pPr lvl="2"/>
            <a:r>
              <a:t>Body Level Three</a:t>
            </a:r>
          </a:p>
          <a:p>
            <a:pPr lvl="3"/>
            <a:r>
              <a:t>Body Level Four</a:t>
            </a:r>
          </a:p>
          <a:p>
            <a:pPr lvl="4"/>
            <a:r>
              <a:t>Body Level Five</a:t>
            </a:r>
          </a:p>
        </p:txBody>
      </p:sp>
      <p:sp>
        <p:nvSpPr>
          <p:cNvPr id="94" name="“Type a quote here.”"/>
          <p:cNvSpPr txBox="1">
            <a:spLocks noGrp="1"/>
          </p:cNvSpPr>
          <p:nvPr>
            <p:ph type="body" sz="quarter" idx="13"/>
          </p:nvPr>
        </p:nvSpPr>
        <p:spPr>
          <a:xfrm>
            <a:off x="1693385" y="4267113"/>
            <a:ext cx="13953493" cy="609779"/>
          </a:xfrm>
          <a:prstGeom prst="rect">
            <a:avLst/>
          </a:prstGeom>
        </p:spPr>
        <p:txBody>
          <a:bodyPr/>
          <a:lstStyle/>
          <a:p>
            <a:endParaRP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7340263"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2167533" y="673100"/>
            <a:ext cx="13005197"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693385" y="6718300"/>
            <a:ext cx="13953493"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693385" y="8153400"/>
            <a:ext cx="13953493"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693385" y="3225800"/>
            <a:ext cx="13953493"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8958007" y="635000"/>
            <a:ext cx="7112217"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270039" y="635000"/>
            <a:ext cx="7112217"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1270039" y="4724400"/>
            <a:ext cx="7112217"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8958007" y="2590800"/>
            <a:ext cx="7112217"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270039" y="2590800"/>
            <a:ext cx="7112217"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8488484" y="9296400"/>
            <a:ext cx="354264" cy="348813"/>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270039" y="1270000"/>
            <a:ext cx="14800185"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8958007" y="5092700"/>
            <a:ext cx="7112217"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8958007" y="889000"/>
            <a:ext cx="7112217"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1270039" y="889000"/>
            <a:ext cx="7112217"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70039" y="254000"/>
            <a:ext cx="14800185"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70039" y="2590800"/>
            <a:ext cx="14800185"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88484" y="9296400"/>
            <a:ext cx="354264" cy="348813"/>
          </a:xfrm>
          <a:prstGeom prst="rect">
            <a:avLst/>
          </a:prstGeom>
          <a:ln w="12700">
            <a:miter lim="400000"/>
          </a:ln>
        </p:spPr>
        <p:txBody>
          <a:bodyPr wrap="none" lIns="50800" tIns="50800" rIns="50800" bIns="50800">
            <a:spAutoFit/>
          </a:bodyPr>
          <a:lstStyle>
            <a:lvl1pPr>
              <a:defRPr sz="16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Neue Medium"/>
          <a:ea typeface="Helvetica Neue Medium"/>
          <a:cs typeface="Helvetica Neue Medium"/>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Neue Medium"/>
          <a:ea typeface="Helvetica Neue Medium"/>
          <a:cs typeface="Helvetica Neue Medium"/>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tif"/><Relationship Id="rId2" Type="http://schemas.openxmlformats.org/officeDocument/2006/relationships/image" Target="../media/image28.t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資料導向程式設計IDE簡介"/>
          <p:cNvSpPr txBox="1">
            <a:spLocks noGrp="1"/>
          </p:cNvSpPr>
          <p:nvPr>
            <p:ph type="ctrTitle"/>
          </p:nvPr>
        </p:nvSpPr>
        <p:spPr>
          <a:prstGeom prst="rect">
            <a:avLst/>
          </a:prstGeom>
        </p:spPr>
        <p:txBody>
          <a:bodyPr/>
          <a:lstStyle/>
          <a:p>
            <a:r>
              <a:rPr dirty="0" err="1">
                <a:latin typeface="Times New Roman" panose="02020603050405020304" pitchFamily="18" charset="0"/>
                <a:ea typeface="Kaiti TC" panose="02010600040101010101" pitchFamily="2" charset="-120"/>
                <a:cs typeface="Times New Roman" panose="02020603050405020304" pitchFamily="18" charset="0"/>
              </a:rPr>
              <a:t>資料導向程式設計IDE簡介</a:t>
            </a:r>
            <a:br>
              <a:rPr lang="en-US" dirty="0">
                <a:latin typeface="Times New Roman" panose="02020603050405020304" pitchFamily="18" charset="0"/>
                <a:ea typeface="Kaiti TC" panose="02010600040101010101" pitchFamily="2" charset="-120"/>
                <a:cs typeface="Times New Roman" panose="02020603050405020304" pitchFamily="18" charset="0"/>
              </a:rPr>
            </a:br>
            <a:endParaRPr dirty="0">
              <a:latin typeface="Times New Roman" panose="02020603050405020304" pitchFamily="18" charset="0"/>
              <a:ea typeface="Kaiti TC" panose="02010600040101010101" pitchFamily="2" charset="-120"/>
              <a:cs typeface="Times New Roman" panose="02020603050405020304" pitchFamily="18" charset="0"/>
            </a:endParaRPr>
          </a:p>
        </p:txBody>
      </p:sp>
      <p:sp>
        <p:nvSpPr>
          <p:cNvPr id="120" name="國立臺北商業大學資訊與決策科學研究所教授暨資料科學應用研究中心主任 鄒慶士 博士"/>
          <p:cNvSpPr txBox="1">
            <a:spLocks noGrp="1"/>
          </p:cNvSpPr>
          <p:nvPr>
            <p:ph type="subTitle" sz="quarter" idx="1"/>
          </p:nvPr>
        </p:nvSpPr>
        <p:spPr>
          <a:xfrm>
            <a:off x="3437732" y="5086142"/>
            <a:ext cx="10199291" cy="4221981"/>
          </a:xfrm>
          <a:prstGeom prst="rect">
            <a:avLst/>
          </a:prstGeom>
        </p:spPr>
        <p:txBody>
          <a:bodyPr>
            <a:normAutofit/>
          </a:bodyPr>
          <a:lstStyle/>
          <a:p>
            <a:r>
              <a:rPr lang="en-TW" dirty="0">
                <a:latin typeface="Times New Roman" panose="02020603050405020304" pitchFamily="18" charset="0"/>
                <a:ea typeface="Kaiti TC" panose="02010600040101010101" pitchFamily="2" charset="-120"/>
                <a:cs typeface="Times New Roman" panose="02020603050405020304" pitchFamily="18" charset="0"/>
              </a:rPr>
              <a:t>國立臺北商業大學資訊與決策科學研究所</a:t>
            </a:r>
            <a:endParaRPr lang="en-US" dirty="0">
              <a:latin typeface="Times New Roman" panose="02020603050405020304" pitchFamily="18" charset="0"/>
              <a:ea typeface="Kaiti TC" panose="02010600040101010101" pitchFamily="2" charset="-120"/>
              <a:cs typeface="Times New Roman" panose="02020603050405020304" pitchFamily="18" charset="0"/>
            </a:endParaRPr>
          </a:p>
          <a:p>
            <a:r>
              <a:rPr lang="zh-CN" altLang="en-US" dirty="0">
                <a:latin typeface="Times New Roman" panose="02020603050405020304" pitchFamily="18" charset="0"/>
                <a:ea typeface="Kaiti TC" panose="02010600040101010101" pitchFamily="2" charset="-120"/>
                <a:cs typeface="Times New Roman" panose="02020603050405020304" pitchFamily="18" charset="0"/>
              </a:rPr>
              <a:t>暨智能控制與決策研究室</a:t>
            </a:r>
            <a:r>
              <a:rPr lang="en-TW" dirty="0">
                <a:latin typeface="Times New Roman" panose="02020603050405020304" pitchFamily="18" charset="0"/>
                <a:ea typeface="Kaiti TC" panose="02010600040101010101" pitchFamily="2" charset="-120"/>
                <a:cs typeface="Times New Roman" panose="02020603050405020304" pitchFamily="18" charset="0"/>
              </a:rPr>
              <a:t>教授</a:t>
            </a:r>
            <a:endParaRPr lang="en-US" altLang="zh-CN" dirty="0">
              <a:latin typeface="Times New Roman" panose="02020603050405020304" pitchFamily="18" charset="0"/>
              <a:ea typeface="Kaiti TC" panose="02010600040101010101" pitchFamily="2" charset="-120"/>
              <a:cs typeface="Times New Roman" panose="02020603050405020304" pitchFamily="18" charset="0"/>
            </a:endParaRPr>
          </a:p>
          <a:p>
            <a:endParaRPr lang="en-TW" dirty="0">
              <a:latin typeface="Times New Roman" panose="02020603050405020304" pitchFamily="18" charset="0"/>
              <a:ea typeface="Kaiti TC" panose="02010600040101010101" pitchFamily="2" charset="-120"/>
              <a:cs typeface="Times New Roman" panose="02020603050405020304" pitchFamily="18" charset="0"/>
            </a:endParaRPr>
          </a:p>
          <a:p>
            <a:r>
              <a:rPr lang="zh-TW" altLang="en-US" dirty="0">
                <a:latin typeface="Times New Roman" panose="02020603050405020304" pitchFamily="18" charset="0"/>
                <a:ea typeface="Kaiti TC" panose="02010600040101010101" pitchFamily="2" charset="-120"/>
                <a:cs typeface="Times New Roman" panose="02020603050405020304" pitchFamily="18" charset="0"/>
              </a:rPr>
              <a:t>鄒慶士 博士</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群組 15">
            <a:extLst>
              <a:ext uri="{FF2B5EF4-FFF2-40B4-BE49-F238E27FC236}">
                <a16:creationId xmlns:a16="http://schemas.microsoft.com/office/drawing/2014/main" id="{4BDB5753-3E57-4AF1-951F-51215CAFA5E8}"/>
              </a:ext>
            </a:extLst>
          </p:cNvPr>
          <p:cNvGrpSpPr/>
          <p:nvPr/>
        </p:nvGrpSpPr>
        <p:grpSpPr>
          <a:xfrm>
            <a:off x="694014" y="303764"/>
            <a:ext cx="16329065" cy="3919022"/>
            <a:chOff x="613646" y="700958"/>
            <a:chExt cx="16716141" cy="3919022"/>
          </a:xfrm>
        </p:grpSpPr>
        <p:sp>
          <p:nvSpPr>
            <p:cNvPr id="13" name="文字方塊 12">
              <a:extLst>
                <a:ext uri="{FF2B5EF4-FFF2-40B4-BE49-F238E27FC236}">
                  <a16:creationId xmlns:a16="http://schemas.microsoft.com/office/drawing/2014/main" id="{CDA7907E-6F13-4DC9-90D8-0011B9773006}"/>
                </a:ext>
              </a:extLst>
            </p:cNvPr>
            <p:cNvSpPr txBox="1"/>
            <p:nvPr/>
          </p:nvSpPr>
          <p:spPr>
            <a:xfrm>
              <a:off x="613646" y="700958"/>
              <a:ext cx="16716141" cy="39190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buFont typeface="Arial" panose="020B0604020202020204" pitchFamily="34" charset="0"/>
                <a:buChar char="•"/>
              </a:pPr>
              <a:r>
                <a:rPr lang="zh-TW" altLang="en-US" sz="3600" dirty="0">
                  <a:latin typeface="微軟正黑體" panose="020B0604030504040204" pitchFamily="34" charset="-120"/>
                  <a:ea typeface="微軟正黑體" panose="020B0604030504040204" pitchFamily="34" charset="-120"/>
                </a:rPr>
                <a:t>執行選取行</a:t>
              </a:r>
              <a:r>
                <a:rPr lang="en-US" altLang="zh-TW" sz="3600" dirty="0">
                  <a:latin typeface="微軟正黑體" panose="020B0604030504040204" pitchFamily="34" charset="-120"/>
                  <a:ea typeface="微軟正黑體" panose="020B0604030504040204" pitchFamily="34" charset="-120"/>
                </a:rPr>
                <a:t>(Run Selection Line) explorer</a:t>
              </a:r>
              <a:br>
                <a:rPr lang="en-US" altLang="zh-TW" sz="3200" dirty="0">
                  <a:latin typeface="微軟正黑體" panose="020B0604030504040204" pitchFamily="34" charset="-120"/>
                  <a:ea typeface="微軟正黑體" panose="020B0604030504040204" pitchFamily="34" charset="-120"/>
                </a:rPr>
              </a:br>
              <a:br>
                <a:rPr lang="en-US" altLang="zh-TW" sz="32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方法一：游標停在欲執行的該列</a:t>
              </a:r>
              <a:r>
                <a:rPr lang="zh-TW" altLang="en-US" sz="2800" dirty="0">
                  <a:solidFill>
                    <a:srgbClr val="FF0000"/>
                  </a:solidFill>
                  <a:latin typeface="微軟正黑體" panose="020B0604030504040204" pitchFamily="34" charset="-120"/>
                  <a:ea typeface="微軟正黑體" panose="020B0604030504040204" pitchFamily="34" charset="-120"/>
                </a:rPr>
                <a:t>任何位置</a:t>
              </a:r>
              <a:r>
                <a:rPr lang="zh-TW" altLang="en-US" sz="2800" dirty="0">
                  <a:latin typeface="微軟正黑體" panose="020B0604030504040204" pitchFamily="34" charset="-120"/>
                  <a:ea typeface="微軟正黑體" panose="020B0604030504040204" pitchFamily="34" charset="-120"/>
                </a:rPr>
                <a:t>上 </a:t>
              </a:r>
              <a:r>
                <a:rPr lang="en-US" altLang="zh-TW" sz="2800" dirty="0">
                  <a:latin typeface="微軟正黑體" panose="020B0604030504040204" pitchFamily="34" charset="-120"/>
                  <a:ea typeface="微軟正黑體" panose="020B0604030504040204" pitchFamily="34" charset="-120"/>
                </a:rPr>
                <a:t>-&gt; F9 (Windows) </a:t>
              </a:r>
              <a:r>
                <a:rPr lang="zh-TW" altLang="en-US" sz="2800" dirty="0">
                  <a:latin typeface="微軟正黑體" panose="020B0604030504040204" pitchFamily="34" charset="-120"/>
                  <a:ea typeface="微軟正黑體" panose="020B0604030504040204" pitchFamily="34" charset="-120"/>
                </a:rPr>
                <a:t>或 </a:t>
              </a:r>
              <a:r>
                <a:rPr lang="en-US" altLang="zh-TW" sz="2800" dirty="0" err="1">
                  <a:latin typeface="微軟正黑體" panose="020B0604030504040204" pitchFamily="34" charset="-120"/>
                  <a:ea typeface="微軟正黑體" panose="020B0604030504040204" pitchFamily="34" charset="-120"/>
                </a:rPr>
                <a:t>Ctrl+Enter</a:t>
              </a:r>
              <a:r>
                <a:rPr lang="en-US" altLang="zh-TW" sz="2800" dirty="0">
                  <a:latin typeface="微軟正黑體" panose="020B0604030504040204" pitchFamily="34" charset="-120"/>
                  <a:ea typeface="微軟正黑體" panose="020B0604030504040204" pitchFamily="34" charset="-120"/>
                </a:rPr>
                <a:t> (Windows)</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                或 </a:t>
              </a:r>
              <a:r>
                <a:rPr lang="en-US" altLang="zh-TW" sz="2800" dirty="0" err="1">
                  <a:latin typeface="微軟正黑體" panose="020B0604030504040204" pitchFamily="34" charset="-120"/>
                  <a:ea typeface="微軟正黑體" panose="020B0604030504040204" pitchFamily="34" charset="-120"/>
                </a:rPr>
                <a:t>command+return</a:t>
              </a:r>
              <a:r>
                <a:rPr lang="en-US" altLang="zh-TW" sz="2800" dirty="0">
                  <a:latin typeface="微軟正黑體" panose="020B0604030504040204" pitchFamily="34" charset="-120"/>
                  <a:ea typeface="微軟正黑體" panose="020B0604030504040204" pitchFamily="34" charset="-120"/>
                </a:rPr>
                <a:t> (Mac) </a:t>
              </a:r>
              <a:r>
                <a:rPr lang="zh-TW" altLang="en-US" sz="2800" dirty="0">
                  <a:latin typeface="微軟正黑體" panose="020B0604030504040204" pitchFamily="34" charset="-120"/>
                  <a:ea typeface="微軟正黑體" panose="020B0604030504040204" pitchFamily="34" charset="-120"/>
                </a:rPr>
                <a:t>或點擊工具列中的</a:t>
              </a:r>
              <a:br>
                <a:rPr lang="en-US" altLang="zh-TW" sz="2800" dirty="0">
                  <a:latin typeface="微軟正黑體" panose="020B0604030504040204" pitchFamily="34" charset="-120"/>
                  <a:ea typeface="微軟正黑體" panose="020B0604030504040204" pitchFamily="34" charset="-120"/>
                </a:rPr>
              </a:b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方法二：</a:t>
              </a:r>
              <a:r>
                <a:rPr lang="zh-TW" altLang="en-US" sz="3200" dirty="0">
                  <a:solidFill>
                    <a:srgbClr val="FF0000"/>
                  </a:solidFill>
                  <a:latin typeface="微軟正黑體" panose="020B0604030504040204" pitchFamily="34" charset="-120"/>
                  <a:ea typeface="微軟正黑體" panose="020B0604030504040204" pitchFamily="34" charset="-120"/>
                </a:rPr>
                <a:t>圈選</a:t>
              </a:r>
              <a:r>
                <a:rPr lang="zh-TW" altLang="en-US" sz="3200" dirty="0">
                  <a:latin typeface="微軟正黑體" panose="020B0604030504040204" pitchFamily="34" charset="-120"/>
                  <a:ea typeface="微軟正黑體" panose="020B0604030504040204" pitchFamily="34" charset="-120"/>
                </a:rPr>
                <a:t>欲執行的該列或</a:t>
              </a:r>
              <a:r>
                <a:rPr lang="zh-TW" altLang="en-US" sz="3200" dirty="0">
                  <a:solidFill>
                    <a:srgbClr val="FF0000"/>
                  </a:solidFill>
                  <a:latin typeface="微軟正黑體" panose="020B0604030504040204" pitchFamily="34" charset="-120"/>
                  <a:ea typeface="微軟正黑體" panose="020B0604030504040204" pitchFamily="34" charset="-120"/>
                </a:rPr>
                <a:t>數列</a:t>
              </a:r>
              <a:r>
                <a:rPr lang="zh-TW" altLang="en-US" sz="3200" dirty="0">
                  <a:latin typeface="微軟正黑體" panose="020B0604030504040204" pitchFamily="34" charset="-120"/>
                  <a:ea typeface="微軟正黑體" panose="020B0604030504040204" pitchFamily="34" charset="-120"/>
                </a:rPr>
                <a:t>程式碼 </a:t>
              </a:r>
              <a:r>
                <a:rPr lang="en-US" altLang="zh-TW" sz="3200" dirty="0">
                  <a:latin typeface="微軟正黑體" panose="020B0604030504040204" pitchFamily="34" charset="-120"/>
                  <a:ea typeface="微軟正黑體" panose="020B0604030504040204" pitchFamily="34" charset="-120"/>
                </a:rPr>
                <a:t>-&gt; </a:t>
              </a:r>
              <a:r>
                <a:rPr lang="zh-TW" altLang="en-US" sz="3200" dirty="0">
                  <a:latin typeface="微軟正黑體" panose="020B0604030504040204" pitchFamily="34" charset="-120"/>
                  <a:ea typeface="微軟正黑體" panose="020B0604030504040204" pitchFamily="34" charset="-120"/>
                </a:rPr>
                <a:t>點擊工具列中的      </a:t>
              </a:r>
              <a:r>
                <a:rPr lang="en-US" altLang="zh-TW" sz="3200" dirty="0">
                  <a:latin typeface="微軟正黑體" panose="020B0604030504040204" pitchFamily="34" charset="-120"/>
                  <a:ea typeface="微軟正黑體" panose="020B0604030504040204" pitchFamily="34" charset="-120"/>
                </a:rPr>
                <a:t>      </a:t>
              </a:r>
              <a:r>
                <a:rPr lang="en-US" altLang="zh-TW" sz="3200" dirty="0">
                  <a:solidFill>
                    <a:srgbClr val="FF0000"/>
                  </a:solidFill>
                  <a:latin typeface="微軟正黑體" panose="020B0604030504040204" pitchFamily="34" charset="-120"/>
                  <a:ea typeface="微軟正黑體" panose="020B0604030504040204" pitchFamily="34" charset="-120"/>
                </a:rPr>
                <a:t>(</a:t>
              </a:r>
              <a:r>
                <a:rPr lang="zh-TW" altLang="en-US" sz="3200" dirty="0">
                  <a:solidFill>
                    <a:srgbClr val="FF0000"/>
                  </a:solidFill>
                  <a:latin typeface="微軟正黑體" panose="020B0604030504040204" pitchFamily="34" charset="-120"/>
                  <a:ea typeface="微軟正黑體" panose="020B0604030504040204" pitchFamily="34" charset="-120"/>
                </a:rPr>
                <a:t>注意！是</a:t>
              </a:r>
              <a:r>
                <a:rPr lang="zh-TW" altLang="en-US" sz="3200" dirty="0">
                  <a:solidFill>
                    <a:srgbClr val="C00000"/>
                  </a:solidFill>
                  <a:latin typeface="微軟正黑體" panose="020B0604030504040204" pitchFamily="34" charset="-120"/>
                  <a:ea typeface="微軟正黑體" panose="020B0604030504040204" pitchFamily="34" charset="-120"/>
                </a:rPr>
                <a:t>全黑的</a:t>
              </a:r>
              <a:r>
                <a:rPr lang="zh-TW" altLang="en-US" sz="3200" dirty="0">
                  <a:solidFill>
                    <a:srgbClr val="FF0000"/>
                  </a:solidFill>
                  <a:latin typeface="微軟正黑體" panose="020B0604030504040204" pitchFamily="34" charset="-120"/>
                  <a:ea typeface="微軟正黑體" panose="020B0604030504040204" pitchFamily="34" charset="-120"/>
                </a:rPr>
                <a:t>圖示，如下圖</a:t>
              </a:r>
              <a:r>
                <a:rPr lang="en-US" altLang="zh-TW" sz="3200" dirty="0">
                  <a:solidFill>
                    <a:srgbClr val="FF0000"/>
                  </a:solidFill>
                  <a:latin typeface="微軟正黑體" panose="020B0604030504040204" pitchFamily="34" charset="-120"/>
                  <a:ea typeface="微軟正黑體" panose="020B0604030504040204" pitchFamily="34" charset="-120"/>
                </a:rPr>
                <a:t>)</a:t>
              </a:r>
              <a:endParaRPr lang="zh-TW" altLang="en-US" sz="3600" dirty="0">
                <a:solidFill>
                  <a:srgbClr val="FF0000"/>
                </a:solidFill>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zh-TW" altLang="en-US" sz="3200" dirty="0"/>
            </a:p>
          </p:txBody>
        </p:sp>
        <p:pic>
          <p:nvPicPr>
            <p:cNvPr id="15" name="圖片 14">
              <a:extLst>
                <a:ext uri="{FF2B5EF4-FFF2-40B4-BE49-F238E27FC236}">
                  <a16:creationId xmlns:a16="http://schemas.microsoft.com/office/drawing/2014/main" id="{A5B7BC43-8CF3-4A76-916E-3B7EE3F4383E}"/>
                </a:ext>
              </a:extLst>
            </p:cNvPr>
            <p:cNvPicPr>
              <a:picLocks noChangeAspect="1"/>
            </p:cNvPicPr>
            <p:nvPr/>
          </p:nvPicPr>
          <p:blipFill>
            <a:blip r:embed="rId2"/>
            <a:stretch>
              <a:fillRect/>
            </a:stretch>
          </p:blipFill>
          <p:spPr>
            <a:xfrm>
              <a:off x="11996786" y="3091813"/>
              <a:ext cx="602566" cy="489585"/>
            </a:xfrm>
            <a:prstGeom prst="rect">
              <a:avLst/>
            </a:prstGeom>
          </p:spPr>
        </p:pic>
      </p:grpSp>
      <p:grpSp>
        <p:nvGrpSpPr>
          <p:cNvPr id="25" name="群組 24">
            <a:extLst>
              <a:ext uri="{FF2B5EF4-FFF2-40B4-BE49-F238E27FC236}">
                <a16:creationId xmlns:a16="http://schemas.microsoft.com/office/drawing/2014/main" id="{56DC9B28-81C0-46C4-A7CC-10914A585218}"/>
              </a:ext>
            </a:extLst>
          </p:cNvPr>
          <p:cNvGrpSpPr/>
          <p:nvPr/>
        </p:nvGrpSpPr>
        <p:grpSpPr>
          <a:xfrm>
            <a:off x="3305650" y="3595267"/>
            <a:ext cx="11277857" cy="6158333"/>
            <a:chOff x="4282440" y="899160"/>
            <a:chExt cx="10728960" cy="5608323"/>
          </a:xfrm>
        </p:grpSpPr>
        <p:pic>
          <p:nvPicPr>
            <p:cNvPr id="26" name="圖片 25">
              <a:extLst>
                <a:ext uri="{FF2B5EF4-FFF2-40B4-BE49-F238E27FC236}">
                  <a16:creationId xmlns:a16="http://schemas.microsoft.com/office/drawing/2014/main" id="{B3E00ED4-8B74-4EC6-BBB1-1B8ECCDC682F}"/>
                </a:ext>
              </a:extLst>
            </p:cNvPr>
            <p:cNvPicPr>
              <a:picLocks noChangeAspect="1"/>
            </p:cNvPicPr>
            <p:nvPr/>
          </p:nvPicPr>
          <p:blipFill rotWithShape="1">
            <a:blip r:embed="rId3"/>
            <a:srcRect l="24696" t="9219" r="13429" b="33281"/>
            <a:stretch/>
          </p:blipFill>
          <p:spPr>
            <a:xfrm>
              <a:off x="4282440" y="899160"/>
              <a:ext cx="10728960" cy="5608323"/>
            </a:xfrm>
            <a:prstGeom prst="rect">
              <a:avLst/>
            </a:prstGeom>
            <a:ln>
              <a:noFill/>
            </a:ln>
            <a:effectLst>
              <a:outerShdw blurRad="292100" dist="139700" dir="2700000" algn="tl" rotWithShape="0">
                <a:srgbClr val="333333">
                  <a:alpha val="65000"/>
                </a:srgbClr>
              </a:outerShdw>
            </a:effectLst>
          </p:spPr>
        </p:pic>
        <p:sp>
          <p:nvSpPr>
            <p:cNvPr id="27" name="矩形 26">
              <a:extLst>
                <a:ext uri="{FF2B5EF4-FFF2-40B4-BE49-F238E27FC236}">
                  <a16:creationId xmlns:a16="http://schemas.microsoft.com/office/drawing/2014/main" id="{EC1594C9-0DEC-4036-BEAD-CEFF110FC6F6}"/>
                </a:ext>
              </a:extLst>
            </p:cNvPr>
            <p:cNvSpPr/>
            <p:nvPr/>
          </p:nvSpPr>
          <p:spPr>
            <a:xfrm>
              <a:off x="6842760" y="1463040"/>
              <a:ext cx="259080" cy="28956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28" name="矩形 27">
              <a:extLst>
                <a:ext uri="{FF2B5EF4-FFF2-40B4-BE49-F238E27FC236}">
                  <a16:creationId xmlns:a16="http://schemas.microsoft.com/office/drawing/2014/main" id="{B59BF85C-B6F9-4949-8CAE-AC5796BF4841}"/>
                </a:ext>
              </a:extLst>
            </p:cNvPr>
            <p:cNvSpPr/>
            <p:nvPr/>
          </p:nvSpPr>
          <p:spPr>
            <a:xfrm>
              <a:off x="4922520" y="3489960"/>
              <a:ext cx="762000" cy="27432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29" name="矩形 28">
              <a:extLst>
                <a:ext uri="{FF2B5EF4-FFF2-40B4-BE49-F238E27FC236}">
                  <a16:creationId xmlns:a16="http://schemas.microsoft.com/office/drawing/2014/main" id="{3E0664A0-3199-49BA-A13D-9E5801EC2C68}"/>
                </a:ext>
              </a:extLst>
            </p:cNvPr>
            <p:cNvSpPr/>
            <p:nvPr/>
          </p:nvSpPr>
          <p:spPr>
            <a:xfrm>
              <a:off x="4282440" y="5913120"/>
              <a:ext cx="5059680" cy="44196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30" name="文字方塊 29">
              <a:extLst>
                <a:ext uri="{FF2B5EF4-FFF2-40B4-BE49-F238E27FC236}">
                  <a16:creationId xmlns:a16="http://schemas.microsoft.com/office/drawing/2014/main" id="{EE501F61-DFFB-46F8-81E0-A086DF65A015}"/>
                </a:ext>
              </a:extLst>
            </p:cNvPr>
            <p:cNvSpPr txBox="1"/>
            <p:nvPr/>
          </p:nvSpPr>
          <p:spPr>
            <a:xfrm>
              <a:off x="9443599" y="5913120"/>
              <a:ext cx="20332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3</a:t>
              </a:r>
              <a:endParaRPr lang="zh-TW" altLang="en-US" b="1" dirty="0">
                <a:solidFill>
                  <a:srgbClr val="FF0000"/>
                </a:solidFill>
              </a:endParaRPr>
            </a:p>
          </p:txBody>
        </p:sp>
        <p:sp>
          <p:nvSpPr>
            <p:cNvPr id="31" name="文字方塊 30">
              <a:extLst>
                <a:ext uri="{FF2B5EF4-FFF2-40B4-BE49-F238E27FC236}">
                  <a16:creationId xmlns:a16="http://schemas.microsoft.com/office/drawing/2014/main" id="{703D4700-3047-40AD-87CC-44F6FACED8F2}"/>
                </a:ext>
              </a:extLst>
            </p:cNvPr>
            <p:cNvSpPr txBox="1"/>
            <p:nvPr/>
          </p:nvSpPr>
          <p:spPr>
            <a:xfrm>
              <a:off x="7015419" y="1090176"/>
              <a:ext cx="20332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2</a:t>
              </a:r>
              <a:endParaRPr lang="zh-TW" altLang="en-US" b="1" dirty="0">
                <a:solidFill>
                  <a:srgbClr val="FF0000"/>
                </a:solidFill>
              </a:endParaRPr>
            </a:p>
          </p:txBody>
        </p:sp>
        <p:sp>
          <p:nvSpPr>
            <p:cNvPr id="32" name="文字方塊 31">
              <a:extLst>
                <a:ext uri="{FF2B5EF4-FFF2-40B4-BE49-F238E27FC236}">
                  <a16:creationId xmlns:a16="http://schemas.microsoft.com/office/drawing/2014/main" id="{C555840A-E02A-40B1-99CC-0969C71EFCA0}"/>
                </a:ext>
              </a:extLst>
            </p:cNvPr>
            <p:cNvSpPr txBox="1"/>
            <p:nvPr/>
          </p:nvSpPr>
          <p:spPr>
            <a:xfrm>
              <a:off x="5794095" y="3420742"/>
              <a:ext cx="203321" cy="4197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1</a:t>
              </a:r>
              <a:endParaRPr lang="zh-TW" altLang="en-US" b="1" dirty="0">
                <a:solidFill>
                  <a:srgbClr val="FF0000"/>
                </a:solidFill>
              </a:endParaRPr>
            </a:p>
          </p:txBody>
        </p:sp>
      </p:grpSp>
      <p:pic>
        <p:nvPicPr>
          <p:cNvPr id="14" name="圖片 14">
            <a:extLst>
              <a:ext uri="{FF2B5EF4-FFF2-40B4-BE49-F238E27FC236}">
                <a16:creationId xmlns:a16="http://schemas.microsoft.com/office/drawing/2014/main" id="{9B7DA5A6-3721-1046-AC3F-86667B0C6232}"/>
              </a:ext>
            </a:extLst>
          </p:cNvPr>
          <p:cNvPicPr>
            <a:picLocks noChangeAspect="1"/>
          </p:cNvPicPr>
          <p:nvPr/>
        </p:nvPicPr>
        <p:blipFill>
          <a:blip r:embed="rId2"/>
          <a:stretch>
            <a:fillRect/>
          </a:stretch>
        </p:blipFill>
        <p:spPr>
          <a:xfrm>
            <a:off x="10063425" y="1799884"/>
            <a:ext cx="588613" cy="489585"/>
          </a:xfrm>
          <a:prstGeom prst="rect">
            <a:avLst/>
          </a:prstGeom>
        </p:spPr>
      </p:pic>
      <p:pic>
        <p:nvPicPr>
          <p:cNvPr id="2" name="Picture 1">
            <a:extLst>
              <a:ext uri="{FF2B5EF4-FFF2-40B4-BE49-F238E27FC236}">
                <a16:creationId xmlns:a16="http://schemas.microsoft.com/office/drawing/2014/main" id="{BDD6EFBD-606B-4B25-6971-AF8F363B4607}"/>
              </a:ext>
            </a:extLst>
          </p:cNvPr>
          <p:cNvPicPr>
            <a:picLocks noChangeAspect="1"/>
          </p:cNvPicPr>
          <p:nvPr/>
        </p:nvPicPr>
        <p:blipFill>
          <a:blip r:embed="rId4"/>
          <a:stretch>
            <a:fillRect/>
          </a:stretch>
        </p:blipFill>
        <p:spPr>
          <a:xfrm>
            <a:off x="10778705" y="1806869"/>
            <a:ext cx="444500" cy="482600"/>
          </a:xfrm>
          <a:prstGeom prst="rect">
            <a:avLst/>
          </a:prstGeom>
        </p:spPr>
      </p:pic>
      <p:pic>
        <p:nvPicPr>
          <p:cNvPr id="3" name="Picture 2">
            <a:extLst>
              <a:ext uri="{FF2B5EF4-FFF2-40B4-BE49-F238E27FC236}">
                <a16:creationId xmlns:a16="http://schemas.microsoft.com/office/drawing/2014/main" id="{6F0A7D0E-C6A7-95AE-6508-87F5BAC1428C}"/>
              </a:ext>
            </a:extLst>
          </p:cNvPr>
          <p:cNvPicPr>
            <a:picLocks noChangeAspect="1"/>
          </p:cNvPicPr>
          <p:nvPr/>
        </p:nvPicPr>
        <p:blipFill>
          <a:blip r:embed="rId4"/>
          <a:stretch>
            <a:fillRect/>
          </a:stretch>
        </p:blipFill>
        <p:spPr>
          <a:xfrm>
            <a:off x="12455362" y="2667293"/>
            <a:ext cx="444500" cy="482600"/>
          </a:xfrm>
          <a:prstGeom prst="rect">
            <a:avLst/>
          </a:prstGeom>
        </p:spPr>
      </p:pic>
    </p:spTree>
    <p:extLst>
      <p:ext uri="{BB962C8B-B14F-4D97-AF65-F5344CB8AC3E}">
        <p14:creationId xmlns:p14="http://schemas.microsoft.com/office/powerpoint/2010/main" val="128655015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群組 33">
            <a:extLst>
              <a:ext uri="{FF2B5EF4-FFF2-40B4-BE49-F238E27FC236}">
                <a16:creationId xmlns:a16="http://schemas.microsoft.com/office/drawing/2014/main" id="{5E020665-4A1B-401B-8FF4-8D9A392C9F54}"/>
              </a:ext>
            </a:extLst>
          </p:cNvPr>
          <p:cNvGrpSpPr/>
          <p:nvPr/>
        </p:nvGrpSpPr>
        <p:grpSpPr>
          <a:xfrm>
            <a:off x="3027758" y="1453442"/>
            <a:ext cx="11977779" cy="8182928"/>
            <a:chOff x="2964656" y="976313"/>
            <a:chExt cx="11410950" cy="7800975"/>
          </a:xfrm>
        </p:grpSpPr>
        <p:pic>
          <p:nvPicPr>
            <p:cNvPr id="26" name="圖片 25">
              <a:extLst>
                <a:ext uri="{FF2B5EF4-FFF2-40B4-BE49-F238E27FC236}">
                  <a16:creationId xmlns:a16="http://schemas.microsoft.com/office/drawing/2014/main" id="{B6EA6A3E-BC31-4A70-A511-2329649A5BBE}"/>
                </a:ext>
              </a:extLst>
            </p:cNvPr>
            <p:cNvPicPr>
              <a:picLocks noChangeAspect="1"/>
            </p:cNvPicPr>
            <p:nvPr/>
          </p:nvPicPr>
          <p:blipFill>
            <a:blip r:embed="rId2"/>
            <a:stretch>
              <a:fillRect/>
            </a:stretch>
          </p:blipFill>
          <p:spPr>
            <a:xfrm>
              <a:off x="2964656" y="976313"/>
              <a:ext cx="11410950" cy="7800975"/>
            </a:xfrm>
            <a:prstGeom prst="rect">
              <a:avLst/>
            </a:prstGeom>
            <a:ln>
              <a:solidFill>
                <a:schemeClr val="tx1">
                  <a:lumMod val="65000"/>
                  <a:lumOff val="35000"/>
                </a:schemeClr>
              </a:solidFill>
            </a:ln>
          </p:spPr>
        </p:pic>
        <p:sp>
          <p:nvSpPr>
            <p:cNvPr id="27" name="矩形 26">
              <a:extLst>
                <a:ext uri="{FF2B5EF4-FFF2-40B4-BE49-F238E27FC236}">
                  <a16:creationId xmlns:a16="http://schemas.microsoft.com/office/drawing/2014/main" id="{1638ED5C-E54C-41AB-9788-A2B184D16E3A}"/>
                </a:ext>
              </a:extLst>
            </p:cNvPr>
            <p:cNvSpPr/>
            <p:nvPr/>
          </p:nvSpPr>
          <p:spPr>
            <a:xfrm>
              <a:off x="2964656" y="5684520"/>
              <a:ext cx="6255544" cy="309276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28" name="矩形 27">
              <a:extLst>
                <a:ext uri="{FF2B5EF4-FFF2-40B4-BE49-F238E27FC236}">
                  <a16:creationId xmlns:a16="http://schemas.microsoft.com/office/drawing/2014/main" id="{452BB344-7039-4853-BB1D-42A258EFAF17}"/>
                </a:ext>
              </a:extLst>
            </p:cNvPr>
            <p:cNvSpPr/>
            <p:nvPr/>
          </p:nvSpPr>
          <p:spPr>
            <a:xfrm>
              <a:off x="9220200" y="2072640"/>
              <a:ext cx="5155406" cy="371856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30" name="矩形 29">
              <a:extLst>
                <a:ext uri="{FF2B5EF4-FFF2-40B4-BE49-F238E27FC236}">
                  <a16:creationId xmlns:a16="http://schemas.microsoft.com/office/drawing/2014/main" id="{DCFD07E9-948C-4F29-BEAF-88FD7CF5B100}"/>
                </a:ext>
              </a:extLst>
            </p:cNvPr>
            <p:cNvSpPr/>
            <p:nvPr/>
          </p:nvSpPr>
          <p:spPr>
            <a:xfrm>
              <a:off x="10500360" y="5364480"/>
              <a:ext cx="2667000" cy="42672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32" name="文字方塊 31">
              <a:extLst>
                <a:ext uri="{FF2B5EF4-FFF2-40B4-BE49-F238E27FC236}">
                  <a16:creationId xmlns:a16="http://schemas.microsoft.com/office/drawing/2014/main" id="{8DA0DBC4-FB0E-42FA-B1C3-AB31C7F7413F}"/>
                </a:ext>
              </a:extLst>
            </p:cNvPr>
            <p:cNvSpPr txBox="1"/>
            <p:nvPr/>
          </p:nvSpPr>
          <p:spPr>
            <a:xfrm>
              <a:off x="9938623" y="4374138"/>
              <a:ext cx="371856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TW" sz="2400" b="0" i="0" u="none" strike="noStrike" cap="none" spc="0" normalizeH="0" baseline="0" dirty="0">
                  <a:ln>
                    <a:noFill/>
                  </a:ln>
                  <a:solidFill>
                    <a:srgbClr val="FF0000"/>
                  </a:solidFill>
                  <a:effectLst/>
                  <a:uFillTx/>
                  <a:latin typeface="+mj-lt"/>
                  <a:ea typeface="+mj-ea"/>
                  <a:cs typeface="+mj-cs"/>
                  <a:sym typeface="Helvetica"/>
                </a:rPr>
                <a:t>Variable explorer</a:t>
              </a:r>
              <a:r>
                <a:rPr kumimoji="0" lang="zh-TW" altLang="en-US" sz="2400" b="0" i="0" u="none" strike="noStrike" cap="none" spc="0" normalizeH="0" baseline="0" dirty="0">
                  <a:ln>
                    <a:noFill/>
                  </a:ln>
                  <a:solidFill>
                    <a:srgbClr val="FF0000"/>
                  </a:solidFill>
                  <a:effectLst/>
                  <a:uFillTx/>
                  <a:latin typeface="+mj-lt"/>
                  <a:ea typeface="+mj-ea"/>
                  <a:cs typeface="+mj-cs"/>
                  <a:sym typeface="Helvetica"/>
                </a:rPr>
                <a:t>、</a:t>
              </a:r>
              <a:r>
                <a:rPr kumimoji="0" lang="en-US" altLang="zh-TW" sz="2400" b="0" i="0" u="none" strike="noStrike" cap="none" spc="0" normalizeH="0" baseline="0" dirty="0">
                  <a:ln>
                    <a:noFill/>
                  </a:ln>
                  <a:solidFill>
                    <a:srgbClr val="FF0000"/>
                  </a:solidFill>
                  <a:effectLst/>
                  <a:uFillTx/>
                  <a:latin typeface="+mj-lt"/>
                  <a:ea typeface="+mj-ea"/>
                  <a:cs typeface="+mj-cs"/>
                  <a:sym typeface="Helvetica"/>
                </a:rPr>
                <a:t>Plots</a:t>
              </a:r>
              <a:endParaRPr kumimoji="0" lang="zh-TW" altLang="en-US" sz="2400" b="0" i="0" u="none" strike="noStrike" cap="none" spc="0" normalizeH="0" baseline="0" dirty="0">
                <a:ln>
                  <a:noFill/>
                </a:ln>
                <a:solidFill>
                  <a:srgbClr val="FF0000"/>
                </a:solidFill>
                <a:effectLst/>
                <a:uFillTx/>
                <a:latin typeface="+mj-lt"/>
                <a:ea typeface="+mj-ea"/>
                <a:cs typeface="+mj-cs"/>
                <a:sym typeface="Helvetica"/>
              </a:endParaRPr>
            </a:p>
          </p:txBody>
        </p:sp>
        <p:sp>
          <p:nvSpPr>
            <p:cNvPr id="33" name="文字方塊 32">
              <a:extLst>
                <a:ext uri="{FF2B5EF4-FFF2-40B4-BE49-F238E27FC236}">
                  <a16:creationId xmlns:a16="http://schemas.microsoft.com/office/drawing/2014/main" id="{514107B6-59EA-4ACC-B2D0-D7A009867635}"/>
                </a:ext>
              </a:extLst>
            </p:cNvPr>
            <p:cNvSpPr txBox="1"/>
            <p:nvPr/>
          </p:nvSpPr>
          <p:spPr>
            <a:xfrm>
              <a:off x="4233148" y="7627620"/>
              <a:ext cx="371856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TW" sz="2400" b="0" i="0" u="none" strike="noStrike" cap="none" spc="0" normalizeH="0" baseline="0" dirty="0" err="1">
                  <a:ln>
                    <a:noFill/>
                  </a:ln>
                  <a:solidFill>
                    <a:srgbClr val="FF0000"/>
                  </a:solidFill>
                  <a:effectLst/>
                  <a:uFillTx/>
                  <a:latin typeface="+mj-lt"/>
                  <a:ea typeface="+mj-ea"/>
                  <a:cs typeface="+mj-cs"/>
                  <a:sym typeface="Helvetica"/>
                </a:rPr>
                <a:t>IPython</a:t>
              </a:r>
              <a:r>
                <a:rPr kumimoji="0" lang="en-US" altLang="zh-TW" sz="2400" b="0" i="0" u="none" strike="noStrike" cap="none" spc="0" normalizeH="0" baseline="0" dirty="0">
                  <a:ln>
                    <a:noFill/>
                  </a:ln>
                  <a:solidFill>
                    <a:srgbClr val="FF0000"/>
                  </a:solidFill>
                  <a:effectLst/>
                  <a:uFillTx/>
                  <a:latin typeface="+mj-lt"/>
                  <a:ea typeface="+mj-ea"/>
                  <a:cs typeface="+mj-cs"/>
                  <a:sym typeface="Helvetica"/>
                </a:rPr>
                <a:t> Console</a:t>
              </a:r>
              <a:endParaRPr kumimoji="0" lang="zh-TW" altLang="en-US" sz="2400" b="0" i="0" u="none" strike="noStrike" cap="none" spc="0" normalizeH="0" baseline="0" dirty="0">
                <a:ln>
                  <a:noFill/>
                </a:ln>
                <a:solidFill>
                  <a:srgbClr val="FF0000"/>
                </a:solidFill>
                <a:effectLst/>
                <a:uFillTx/>
                <a:latin typeface="+mj-lt"/>
                <a:ea typeface="+mj-ea"/>
                <a:cs typeface="+mj-cs"/>
                <a:sym typeface="Helvetica"/>
              </a:endParaRPr>
            </a:p>
          </p:txBody>
        </p:sp>
      </p:grpSp>
      <p:sp>
        <p:nvSpPr>
          <p:cNvPr id="35" name="Tools (或Python) -&gt; Preferences -&gt; Current working directory (left pane) -&gt; 指向自訂資料夾…">
            <a:extLst>
              <a:ext uri="{FF2B5EF4-FFF2-40B4-BE49-F238E27FC236}">
                <a16:creationId xmlns:a16="http://schemas.microsoft.com/office/drawing/2014/main" id="{9D99755D-B27B-4757-84A0-165E621A070D}"/>
              </a:ext>
            </a:extLst>
          </p:cNvPr>
          <p:cNvSpPr txBox="1">
            <a:spLocks noGrp="1"/>
          </p:cNvSpPr>
          <p:nvPr>
            <p:ph type="body" idx="1"/>
          </p:nvPr>
        </p:nvSpPr>
        <p:spPr>
          <a:xfrm>
            <a:off x="736639" y="164123"/>
            <a:ext cx="14800185" cy="1406548"/>
          </a:xfrm>
          <a:prstGeom prst="rect">
            <a:avLst/>
          </a:prstGeom>
        </p:spPr>
        <p:txBody>
          <a:bodyPr>
            <a:noAutofit/>
          </a:bodyPr>
          <a:lstStyle/>
          <a:p>
            <a:pPr marL="457200" indent="-457200" algn="l" defTabSz="479309">
              <a:spcBef>
                <a:spcPts val="3300"/>
              </a:spcBef>
              <a:buFont typeface="Arial" panose="020B0604020202020204" pitchFamily="34" charset="0"/>
              <a:buChar char="•"/>
              <a:defRPr sz="2548"/>
            </a:pPr>
            <a:r>
              <a:rPr sz="3600" dirty="0" err="1"/>
              <a:t>程式碼執行的結果顯示在IPython</a:t>
            </a:r>
            <a:r>
              <a:rPr sz="3600" dirty="0"/>
              <a:t> </a:t>
            </a:r>
            <a:r>
              <a:rPr lang="en-US" sz="3600" dirty="0" err="1"/>
              <a:t>C</a:t>
            </a:r>
            <a:r>
              <a:rPr sz="3600" dirty="0" err="1"/>
              <a:t>onsole、</a:t>
            </a:r>
            <a:r>
              <a:rPr lang="en-US" sz="3600" dirty="0" err="1"/>
              <a:t>V</a:t>
            </a:r>
            <a:r>
              <a:rPr sz="3600" dirty="0" err="1"/>
              <a:t>ariable</a:t>
            </a:r>
            <a:r>
              <a:rPr sz="3600" dirty="0"/>
              <a:t> </a:t>
            </a:r>
            <a:r>
              <a:rPr sz="3600" dirty="0" err="1"/>
              <a:t>explorer、</a:t>
            </a:r>
            <a:r>
              <a:rPr lang="en-US" sz="3600" dirty="0" err="1"/>
              <a:t>Plots、</a:t>
            </a:r>
            <a:r>
              <a:rPr sz="3600" dirty="0" err="1"/>
              <a:t>本機硬碟中</a:t>
            </a:r>
            <a:r>
              <a:rPr lang="en-US" sz="3600" dirty="0"/>
              <a:t>(Files</a:t>
            </a:r>
            <a:r>
              <a:rPr lang="zh-CN" altLang="en-US" sz="3600" dirty="0"/>
              <a:t>頁籤</a:t>
            </a:r>
            <a:r>
              <a:rPr lang="en-US" sz="3600" dirty="0"/>
              <a:t>)…</a:t>
            </a:r>
            <a:endParaRPr sz="3600" dirty="0"/>
          </a:p>
        </p:txBody>
      </p:sp>
    </p:spTree>
    <p:extLst>
      <p:ext uri="{BB962C8B-B14F-4D97-AF65-F5344CB8AC3E}">
        <p14:creationId xmlns:p14="http://schemas.microsoft.com/office/powerpoint/2010/main" val="77912983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2DE6B-354E-CC4B-AF7A-113A05A8E9E5}"/>
              </a:ext>
            </a:extLst>
          </p:cNvPr>
          <p:cNvSpPr>
            <a:spLocks noGrp="1"/>
          </p:cNvSpPr>
          <p:nvPr>
            <p:ph type="title"/>
          </p:nvPr>
        </p:nvSpPr>
        <p:spPr/>
        <p:txBody>
          <a:bodyPr>
            <a:normAutofit/>
          </a:bodyPr>
          <a:lstStyle/>
          <a:p>
            <a:r>
              <a:rPr lang="en-US" dirty="0"/>
              <a:t>Spyder-Notebook Plugin</a:t>
            </a:r>
            <a:endParaRPr lang="en-TW" dirty="0"/>
          </a:p>
        </p:txBody>
      </p:sp>
    </p:spTree>
    <p:extLst>
      <p:ext uri="{BB962C8B-B14F-4D97-AF65-F5344CB8AC3E}">
        <p14:creationId xmlns:p14="http://schemas.microsoft.com/office/powerpoint/2010/main" val="262908604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5863-AC32-70ED-1DB7-4E697BCF098F}"/>
              </a:ext>
            </a:extLst>
          </p:cNvPr>
          <p:cNvSpPr>
            <a:spLocks noGrp="1"/>
          </p:cNvSpPr>
          <p:nvPr>
            <p:ph type="title"/>
          </p:nvPr>
        </p:nvSpPr>
        <p:spPr/>
        <p:txBody>
          <a:bodyPr>
            <a:normAutofit fontScale="90000"/>
          </a:bodyPr>
          <a:lstStyle/>
          <a:p>
            <a:r>
              <a:rPr lang="en-US" dirty="0" err="1"/>
              <a:t>安裝Spyder-Notebook外掛後可編寫Jupyter</a:t>
            </a:r>
            <a:r>
              <a:rPr lang="en-US" dirty="0"/>
              <a:t> Notebook</a:t>
            </a:r>
            <a:endParaRPr lang="en-TW" dirty="0"/>
          </a:p>
        </p:txBody>
      </p:sp>
      <p:sp>
        <p:nvSpPr>
          <p:cNvPr id="3" name="Text Placeholder 2">
            <a:extLst>
              <a:ext uri="{FF2B5EF4-FFF2-40B4-BE49-F238E27FC236}">
                <a16:creationId xmlns:a16="http://schemas.microsoft.com/office/drawing/2014/main" id="{D4599326-B88B-DED9-007A-1068F65A85AE}"/>
              </a:ext>
            </a:extLst>
          </p:cNvPr>
          <p:cNvSpPr>
            <a:spLocks noGrp="1"/>
          </p:cNvSpPr>
          <p:nvPr>
            <p:ph type="body" idx="1"/>
          </p:nvPr>
        </p:nvSpPr>
        <p:spPr>
          <a:xfrm>
            <a:off x="1270040" y="2590800"/>
            <a:ext cx="3628532" cy="6286500"/>
          </a:xfrm>
        </p:spPr>
        <p:txBody>
          <a:bodyPr/>
          <a:lstStyle/>
          <a:p>
            <a:r>
              <a:rPr lang="en-TW" dirty="0"/>
              <a:t>終端機或命令提示字元下先安裝外掛套件</a:t>
            </a:r>
          </a:p>
          <a:p>
            <a:r>
              <a:rPr lang="en-US" dirty="0" err="1"/>
              <a:t>conda</a:t>
            </a:r>
            <a:r>
              <a:rPr lang="en-US" dirty="0">
                <a:solidFill>
                  <a:srgbClr val="080808"/>
                </a:solidFill>
                <a:effectLst/>
              </a:rPr>
              <a:t> </a:t>
            </a:r>
            <a:r>
              <a:rPr lang="en-US" dirty="0"/>
              <a:t>install</a:t>
            </a:r>
            <a:r>
              <a:rPr lang="en-US" dirty="0">
                <a:solidFill>
                  <a:srgbClr val="080808"/>
                </a:solidFill>
                <a:effectLst/>
              </a:rPr>
              <a:t> </a:t>
            </a:r>
            <a:r>
              <a:rPr lang="en-US" dirty="0"/>
              <a:t>spyder-notebook</a:t>
            </a:r>
            <a:r>
              <a:rPr lang="en-US" dirty="0">
                <a:solidFill>
                  <a:srgbClr val="080808"/>
                </a:solidFill>
                <a:effectLst/>
              </a:rPr>
              <a:t> </a:t>
            </a:r>
            <a:r>
              <a:rPr lang="en-US" dirty="0"/>
              <a:t>-c</a:t>
            </a:r>
            <a:r>
              <a:rPr lang="en-US" dirty="0">
                <a:solidFill>
                  <a:srgbClr val="080808"/>
                </a:solidFill>
                <a:effectLst/>
              </a:rPr>
              <a:t> </a:t>
            </a:r>
            <a:r>
              <a:rPr lang="en-US" dirty="0" err="1"/>
              <a:t>conda</a:t>
            </a:r>
            <a:r>
              <a:rPr lang="en-US" dirty="0"/>
              <a:t>-forge</a:t>
            </a:r>
            <a:endParaRPr lang="en-TW" dirty="0"/>
          </a:p>
        </p:txBody>
      </p:sp>
      <p:pic>
        <p:nvPicPr>
          <p:cNvPr id="1026" name="Picture 2" descr="Spyder Notebook in Spyder">
            <a:extLst>
              <a:ext uri="{FF2B5EF4-FFF2-40B4-BE49-F238E27FC236}">
                <a16:creationId xmlns:a16="http://schemas.microsoft.com/office/drawing/2014/main" id="{23250FB3-A364-4B12-87FD-2CB6E9AD4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571" y="2519974"/>
            <a:ext cx="11573329" cy="72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42950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EBA86-6F93-C69B-9105-D72784C00E3F}"/>
              </a:ext>
            </a:extLst>
          </p:cNvPr>
          <p:cNvSpPr>
            <a:spLocks noGrp="1"/>
          </p:cNvSpPr>
          <p:nvPr>
            <p:ph type="title"/>
          </p:nvPr>
        </p:nvSpPr>
        <p:spPr/>
        <p:txBody>
          <a:bodyPr/>
          <a:lstStyle/>
          <a:p>
            <a:r>
              <a:rPr lang="en-TW" dirty="0"/>
              <a:t>使用Notebook</a:t>
            </a:r>
          </a:p>
        </p:txBody>
      </p:sp>
      <p:sp>
        <p:nvSpPr>
          <p:cNvPr id="3" name="Text Placeholder 2">
            <a:extLst>
              <a:ext uri="{FF2B5EF4-FFF2-40B4-BE49-F238E27FC236}">
                <a16:creationId xmlns:a16="http://schemas.microsoft.com/office/drawing/2014/main" id="{7835B397-56A3-2F58-A1BA-BB96DFBBE45A}"/>
              </a:ext>
            </a:extLst>
          </p:cNvPr>
          <p:cNvSpPr>
            <a:spLocks noGrp="1"/>
          </p:cNvSpPr>
          <p:nvPr>
            <p:ph type="body" idx="1"/>
          </p:nvPr>
        </p:nvSpPr>
        <p:spPr>
          <a:xfrm>
            <a:off x="1270039" y="2590800"/>
            <a:ext cx="4134719" cy="6286500"/>
          </a:xfrm>
        </p:spPr>
        <p:txBody>
          <a:bodyPr/>
          <a:lstStyle/>
          <a:p>
            <a:r>
              <a:rPr lang="en-TW" dirty="0"/>
              <a:t>開啟</a:t>
            </a:r>
            <a:r>
              <a:rPr lang="zh-TW" altLang="en-US" dirty="0"/>
              <a:t> </a:t>
            </a:r>
            <a:r>
              <a:rPr lang="en-TW" dirty="0"/>
              <a:t>View -&gt; Panes -&gt; Notebook</a:t>
            </a:r>
          </a:p>
          <a:p>
            <a:endParaRPr lang="en-TW" dirty="0"/>
          </a:p>
          <a:p>
            <a:r>
              <a:rPr lang="en-TW" dirty="0"/>
              <a:t>然後程式碼編輯區的下緣會新增Notebook頁籤</a:t>
            </a:r>
          </a:p>
        </p:txBody>
      </p:sp>
      <p:pic>
        <p:nvPicPr>
          <p:cNvPr id="2050" name="Picture 2" descr="Spyder showing view panes Notebook">
            <a:extLst>
              <a:ext uri="{FF2B5EF4-FFF2-40B4-BE49-F238E27FC236}">
                <a16:creationId xmlns:a16="http://schemas.microsoft.com/office/drawing/2014/main" id="{E3A00D53-716F-60C8-453A-AD055E8D7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758" y="2590800"/>
            <a:ext cx="11769271" cy="7356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96248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334E-4830-DFE4-50F6-D2DBDF295989}"/>
              </a:ext>
            </a:extLst>
          </p:cNvPr>
          <p:cNvSpPr>
            <a:spLocks noGrp="1"/>
          </p:cNvSpPr>
          <p:nvPr>
            <p:ph type="title"/>
          </p:nvPr>
        </p:nvSpPr>
        <p:spPr/>
        <p:txBody>
          <a:bodyPr/>
          <a:lstStyle/>
          <a:p>
            <a:r>
              <a:rPr lang="en-TW" dirty="0"/>
              <a:t>新增或開啟Notebook</a:t>
            </a:r>
          </a:p>
        </p:txBody>
      </p:sp>
      <p:sp>
        <p:nvSpPr>
          <p:cNvPr id="3" name="Text Placeholder 2">
            <a:extLst>
              <a:ext uri="{FF2B5EF4-FFF2-40B4-BE49-F238E27FC236}">
                <a16:creationId xmlns:a16="http://schemas.microsoft.com/office/drawing/2014/main" id="{8D9EE4E6-14BC-865E-BF35-35D808E76FB0}"/>
              </a:ext>
            </a:extLst>
          </p:cNvPr>
          <p:cNvSpPr>
            <a:spLocks noGrp="1"/>
          </p:cNvSpPr>
          <p:nvPr>
            <p:ph type="body" idx="1"/>
          </p:nvPr>
        </p:nvSpPr>
        <p:spPr>
          <a:xfrm>
            <a:off x="1270039" y="2590800"/>
            <a:ext cx="3914579" cy="6286500"/>
          </a:xfrm>
        </p:spPr>
        <p:txBody>
          <a:bodyPr/>
          <a:lstStyle/>
          <a:p>
            <a:r>
              <a:rPr lang="en-TW" dirty="0"/>
              <a:t>按下程式碼編輯區中新增的Notebook頁籤</a:t>
            </a:r>
          </a:p>
          <a:p>
            <a:r>
              <a:rPr lang="en-TW" dirty="0"/>
              <a:t>再從編輯區右上角按下新增或開啟Notebook</a:t>
            </a:r>
          </a:p>
        </p:txBody>
      </p:sp>
      <p:pic>
        <p:nvPicPr>
          <p:cNvPr id="3074" name="Picture 2" descr="Spyder with context menu showing new notebook option">
            <a:extLst>
              <a:ext uri="{FF2B5EF4-FFF2-40B4-BE49-F238E27FC236}">
                <a16:creationId xmlns:a16="http://schemas.microsoft.com/office/drawing/2014/main" id="{2A6C97D1-9BF7-7911-F08D-21B59978B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4618" y="2413000"/>
            <a:ext cx="11744482" cy="734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10112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1DFB-A9A7-DC6F-DE7D-0D2BB855F796}"/>
              </a:ext>
            </a:extLst>
          </p:cNvPr>
          <p:cNvSpPr>
            <a:spLocks noGrp="1"/>
          </p:cNvSpPr>
          <p:nvPr>
            <p:ph type="title"/>
          </p:nvPr>
        </p:nvSpPr>
        <p:spPr/>
        <p:txBody>
          <a:bodyPr/>
          <a:lstStyle/>
          <a:p>
            <a:r>
              <a:rPr lang="en-TW" dirty="0"/>
              <a:t>連接I</a:t>
            </a:r>
            <a:r>
              <a:rPr lang="en-US" dirty="0"/>
              <a:t>P</a:t>
            </a:r>
            <a:r>
              <a:rPr lang="en-TW" dirty="0"/>
              <a:t>ython主控台</a:t>
            </a:r>
          </a:p>
        </p:txBody>
      </p:sp>
      <p:sp>
        <p:nvSpPr>
          <p:cNvPr id="3" name="Text Placeholder 2">
            <a:extLst>
              <a:ext uri="{FF2B5EF4-FFF2-40B4-BE49-F238E27FC236}">
                <a16:creationId xmlns:a16="http://schemas.microsoft.com/office/drawing/2014/main" id="{55B5B72C-D33C-8D01-2964-022FDCA4F999}"/>
              </a:ext>
            </a:extLst>
          </p:cNvPr>
          <p:cNvSpPr>
            <a:spLocks noGrp="1"/>
          </p:cNvSpPr>
          <p:nvPr>
            <p:ph type="body" idx="1"/>
          </p:nvPr>
        </p:nvSpPr>
        <p:spPr>
          <a:xfrm>
            <a:off x="1270039" y="2590800"/>
            <a:ext cx="3996425" cy="6286500"/>
          </a:xfrm>
        </p:spPr>
        <p:txBody>
          <a:bodyPr/>
          <a:lstStyle/>
          <a:p>
            <a:r>
              <a:rPr lang="en-TW" dirty="0"/>
              <a:t>同樣從編輯區右上角，點選Open Console，即可顯示Notebook專屬主控台與變數檢視器(</a:t>
            </a:r>
            <a:r>
              <a:rPr lang="en-TW" dirty="0">
                <a:solidFill>
                  <a:srgbClr val="C00000"/>
                </a:solidFill>
              </a:rPr>
              <a:t>Variable Explorer是使用Spyder的主要原因之一！)</a:t>
            </a:r>
          </a:p>
        </p:txBody>
      </p:sp>
      <p:pic>
        <p:nvPicPr>
          <p:cNvPr id="4098" name="Picture 2" descr="Gif showing connecting console and displaying variables">
            <a:extLst>
              <a:ext uri="{FF2B5EF4-FFF2-40B4-BE49-F238E27FC236}">
                <a16:creationId xmlns:a16="http://schemas.microsoft.com/office/drawing/2014/main" id="{5A2B8E98-436C-B113-6C46-4BD92A7C6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6464" y="2413001"/>
            <a:ext cx="11338560" cy="708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46003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2DE6B-354E-CC4B-AF7A-113A05A8E9E5}"/>
              </a:ext>
            </a:extLst>
          </p:cNvPr>
          <p:cNvSpPr>
            <a:spLocks noGrp="1"/>
          </p:cNvSpPr>
          <p:nvPr>
            <p:ph type="title"/>
          </p:nvPr>
        </p:nvSpPr>
        <p:spPr/>
        <p:txBody>
          <a:bodyPr/>
          <a:lstStyle/>
          <a:p>
            <a:r>
              <a:rPr lang="en-TW" dirty="0"/>
              <a:t>R</a:t>
            </a:r>
            <a:r>
              <a:rPr lang="en-US" dirty="0"/>
              <a:t>S</a:t>
            </a:r>
            <a:r>
              <a:rPr lang="en-TW" dirty="0"/>
              <a:t>tudio IDE</a:t>
            </a:r>
          </a:p>
        </p:txBody>
      </p:sp>
    </p:spTree>
    <p:extLst>
      <p:ext uri="{BB962C8B-B14F-4D97-AF65-F5344CB8AC3E}">
        <p14:creationId xmlns:p14="http://schemas.microsoft.com/office/powerpoint/2010/main" val="331619999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Studio整合式開發環境(IDE)畫面"/>
          <p:cNvSpPr txBox="1">
            <a:spLocks noGrp="1"/>
          </p:cNvSpPr>
          <p:nvPr>
            <p:ph type="body" sz="quarter" idx="1"/>
          </p:nvPr>
        </p:nvSpPr>
        <p:spPr>
          <a:xfrm>
            <a:off x="1693384" y="8458200"/>
            <a:ext cx="13953493" cy="1130300"/>
          </a:xfrm>
          <a:prstGeom prst="rect">
            <a:avLst/>
          </a:prstGeom>
        </p:spPr>
        <p:txBody>
          <a:bodyPr anchor="ctr"/>
          <a:lstStyle/>
          <a:p>
            <a:r>
              <a:rPr dirty="0" err="1"/>
              <a:t>RStudio整合式開發環境</a:t>
            </a:r>
            <a:r>
              <a:rPr dirty="0"/>
              <a:t>(IDE)</a:t>
            </a:r>
            <a:r>
              <a:rPr dirty="0" err="1"/>
              <a:t>畫面</a:t>
            </a:r>
            <a:endParaRPr dirty="0"/>
          </a:p>
        </p:txBody>
      </p:sp>
      <p:pic>
        <p:nvPicPr>
          <p:cNvPr id="2" name="Picture 1">
            <a:extLst>
              <a:ext uri="{FF2B5EF4-FFF2-40B4-BE49-F238E27FC236}">
                <a16:creationId xmlns:a16="http://schemas.microsoft.com/office/drawing/2014/main" id="{E63C57C5-9546-EE42-B97D-E8B102508E6E}"/>
              </a:ext>
            </a:extLst>
          </p:cNvPr>
          <p:cNvPicPr>
            <a:picLocks noChangeAspect="1"/>
          </p:cNvPicPr>
          <p:nvPr/>
        </p:nvPicPr>
        <p:blipFill rotWithShape="1">
          <a:blip r:embed="rId2"/>
          <a:srcRect b="6798"/>
          <a:stretch/>
        </p:blipFill>
        <p:spPr>
          <a:xfrm>
            <a:off x="933290" y="0"/>
            <a:ext cx="15813767" cy="8290560"/>
          </a:xfrm>
          <a:prstGeom prst="rect">
            <a:avLst/>
          </a:prstGeom>
        </p:spPr>
      </p:pic>
      <p:sp>
        <p:nvSpPr>
          <p:cNvPr id="4" name="TextBox 3">
            <a:extLst>
              <a:ext uri="{FF2B5EF4-FFF2-40B4-BE49-F238E27FC236}">
                <a16:creationId xmlns:a16="http://schemas.microsoft.com/office/drawing/2014/main" id="{6EE997A9-E6E5-664E-8180-F1FB40B13F1B}"/>
              </a:ext>
            </a:extLst>
          </p:cNvPr>
          <p:cNvSpPr txBox="1"/>
          <p:nvPr/>
        </p:nvSpPr>
        <p:spPr>
          <a:xfrm>
            <a:off x="12854354" y="2198076"/>
            <a:ext cx="1213340" cy="451386"/>
          </a:xfrm>
          <a:prstGeom prst="rect">
            <a:avLst/>
          </a:prstGeom>
          <a:noFill/>
          <a:ln w="254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hangingPunct="0"/>
            <a:r>
              <a:rPr lang="en-TW" sz="2400" dirty="0">
                <a:solidFill>
                  <a:srgbClr val="C00000"/>
                </a:solidFill>
              </a:rPr>
              <a:t>Spyder</a:t>
            </a:r>
            <a:endParaRPr lang="en-US" sz="2400" dirty="0">
              <a:solidFill>
                <a:srgbClr val="C00000"/>
              </a:solidFill>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6E99-3AF1-9C44-A2ED-2BA7AD4AAC94}"/>
              </a:ext>
            </a:extLst>
          </p:cNvPr>
          <p:cNvSpPr>
            <a:spLocks noGrp="1"/>
          </p:cNvSpPr>
          <p:nvPr>
            <p:ph type="title"/>
          </p:nvPr>
        </p:nvSpPr>
        <p:spPr/>
        <p:txBody>
          <a:bodyPr/>
          <a:lstStyle/>
          <a:p>
            <a:r>
              <a:rPr lang="en-TW" dirty="0"/>
              <a:t>R</a:t>
            </a:r>
            <a:r>
              <a:rPr lang="en-US" dirty="0"/>
              <a:t>S</a:t>
            </a:r>
            <a:r>
              <a:rPr lang="en-TW" dirty="0"/>
              <a:t>tudio如何變換工作路徑</a:t>
            </a:r>
          </a:p>
        </p:txBody>
      </p:sp>
      <p:sp>
        <p:nvSpPr>
          <p:cNvPr id="3" name="Text Placeholder 2">
            <a:extLst>
              <a:ext uri="{FF2B5EF4-FFF2-40B4-BE49-F238E27FC236}">
                <a16:creationId xmlns:a16="http://schemas.microsoft.com/office/drawing/2014/main" id="{CAC58F30-AF42-9041-80D1-B8B8730DB5D9}"/>
              </a:ext>
            </a:extLst>
          </p:cNvPr>
          <p:cNvSpPr>
            <a:spLocks noGrp="1"/>
          </p:cNvSpPr>
          <p:nvPr>
            <p:ph type="body" idx="1"/>
          </p:nvPr>
        </p:nvSpPr>
        <p:spPr>
          <a:xfrm>
            <a:off x="1270039" y="5737418"/>
            <a:ext cx="14800185" cy="3848100"/>
          </a:xfrm>
        </p:spPr>
        <p:txBody>
          <a:bodyPr/>
          <a:lstStyle/>
          <a:p>
            <a:r>
              <a:rPr lang="en-TW" dirty="0"/>
              <a:t>右下角窗格點擊File頁籤，留意右上方三個…按鈕</a:t>
            </a:r>
          </a:p>
          <a:p>
            <a:r>
              <a:rPr lang="en-TW" dirty="0"/>
              <a:t>彈跳出檔案總管，選擇妳/你要的路徑</a:t>
            </a:r>
          </a:p>
          <a:p>
            <a:r>
              <a:rPr lang="en-TW" dirty="0"/>
              <a:t>點擊右下角窗格上方齒輪右方的More，選擇Set As Working Directory</a:t>
            </a:r>
          </a:p>
          <a:p>
            <a:r>
              <a:rPr lang="en-TW" dirty="0"/>
              <a:t>檢查Console窗格上緣的當前的工作路徑名稱</a:t>
            </a:r>
          </a:p>
        </p:txBody>
      </p:sp>
      <p:pic>
        <p:nvPicPr>
          <p:cNvPr id="4" name="Picture 3">
            <a:extLst>
              <a:ext uri="{FF2B5EF4-FFF2-40B4-BE49-F238E27FC236}">
                <a16:creationId xmlns:a16="http://schemas.microsoft.com/office/drawing/2014/main" id="{E43A81EA-4DB9-A54E-AE8A-1BDBCE889D57}"/>
              </a:ext>
            </a:extLst>
          </p:cNvPr>
          <p:cNvPicPr>
            <a:picLocks noChangeAspect="1"/>
          </p:cNvPicPr>
          <p:nvPr/>
        </p:nvPicPr>
        <p:blipFill>
          <a:blip r:embed="rId2"/>
          <a:stretch>
            <a:fillRect/>
          </a:stretch>
        </p:blipFill>
        <p:spPr>
          <a:xfrm>
            <a:off x="7233392" y="1885950"/>
            <a:ext cx="9982200" cy="3848100"/>
          </a:xfrm>
          <a:prstGeom prst="rect">
            <a:avLst/>
          </a:prstGeom>
        </p:spPr>
      </p:pic>
      <p:sp>
        <p:nvSpPr>
          <p:cNvPr id="5" name="TextBox 4">
            <a:extLst>
              <a:ext uri="{FF2B5EF4-FFF2-40B4-BE49-F238E27FC236}">
                <a16:creationId xmlns:a16="http://schemas.microsoft.com/office/drawing/2014/main" id="{32C0C376-0B43-8645-BFBB-2997DC39F448}"/>
              </a:ext>
            </a:extLst>
          </p:cNvPr>
          <p:cNvSpPr txBox="1"/>
          <p:nvPr/>
        </p:nvSpPr>
        <p:spPr>
          <a:xfrm>
            <a:off x="16857405" y="2605146"/>
            <a:ext cx="235491" cy="285538"/>
          </a:xfrm>
          <a:prstGeom prst="rect">
            <a:avLst/>
          </a:prstGeom>
          <a:noFill/>
          <a:ln w="254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hangingPunct="0"/>
            <a:endParaRPr lang="en-US" sz="2400" dirty="0">
              <a:solidFill>
                <a:srgbClr val="C00000"/>
              </a:solidFill>
            </a:endParaRPr>
          </a:p>
        </p:txBody>
      </p:sp>
      <p:sp>
        <p:nvSpPr>
          <p:cNvPr id="6" name="TextBox 5">
            <a:extLst>
              <a:ext uri="{FF2B5EF4-FFF2-40B4-BE49-F238E27FC236}">
                <a16:creationId xmlns:a16="http://schemas.microsoft.com/office/drawing/2014/main" id="{97E95245-468F-164D-BE2A-526473167472}"/>
              </a:ext>
            </a:extLst>
          </p:cNvPr>
          <p:cNvSpPr txBox="1"/>
          <p:nvPr/>
        </p:nvSpPr>
        <p:spPr>
          <a:xfrm>
            <a:off x="10844980" y="3667231"/>
            <a:ext cx="1853381" cy="196846"/>
          </a:xfrm>
          <a:prstGeom prst="rect">
            <a:avLst/>
          </a:prstGeom>
          <a:noFill/>
          <a:ln w="254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hangingPunct="0"/>
            <a:endParaRPr lang="en-US" sz="2400" dirty="0">
              <a:solidFill>
                <a:srgbClr val="C00000"/>
              </a:solidFill>
            </a:endParaRPr>
          </a:p>
        </p:txBody>
      </p:sp>
    </p:spTree>
    <p:extLst>
      <p:ext uri="{BB962C8B-B14F-4D97-AF65-F5344CB8AC3E}">
        <p14:creationId xmlns:p14="http://schemas.microsoft.com/office/powerpoint/2010/main" val="226597633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F271-1340-F442-88DD-C998254E4B84}"/>
              </a:ext>
            </a:extLst>
          </p:cNvPr>
          <p:cNvSpPr>
            <a:spLocks noGrp="1"/>
          </p:cNvSpPr>
          <p:nvPr>
            <p:ph type="title"/>
          </p:nvPr>
        </p:nvSpPr>
        <p:spPr/>
        <p:txBody>
          <a:bodyPr/>
          <a:lstStyle/>
          <a:p>
            <a:r>
              <a:rPr lang="en-TW" dirty="0"/>
              <a:t>Spyder IDE</a:t>
            </a:r>
          </a:p>
        </p:txBody>
      </p:sp>
    </p:spTree>
    <p:extLst>
      <p:ext uri="{BB962C8B-B14F-4D97-AF65-F5344CB8AC3E}">
        <p14:creationId xmlns:p14="http://schemas.microsoft.com/office/powerpoint/2010/main" val="207084387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Studio偏好基本設定"/>
          <p:cNvSpPr txBox="1">
            <a:spLocks noGrp="1"/>
          </p:cNvSpPr>
          <p:nvPr>
            <p:ph type="title"/>
          </p:nvPr>
        </p:nvSpPr>
        <p:spPr>
          <a:xfrm>
            <a:off x="1270039" y="3957320"/>
            <a:ext cx="14800185" cy="2159000"/>
          </a:xfrm>
          <a:prstGeom prst="rect">
            <a:avLst/>
          </a:prstGeom>
        </p:spPr>
        <p:txBody>
          <a:bodyPr/>
          <a:lstStyle/>
          <a:p>
            <a:r>
              <a:rPr dirty="0" err="1"/>
              <a:t>RStudio偏好基本設定</a:t>
            </a:r>
            <a:endParaRPr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群組 25">
            <a:extLst>
              <a:ext uri="{FF2B5EF4-FFF2-40B4-BE49-F238E27FC236}">
                <a16:creationId xmlns:a16="http://schemas.microsoft.com/office/drawing/2014/main" id="{94F3679A-C6F7-4A73-B0DF-69BC318FD174}"/>
              </a:ext>
            </a:extLst>
          </p:cNvPr>
          <p:cNvGrpSpPr/>
          <p:nvPr/>
        </p:nvGrpSpPr>
        <p:grpSpPr>
          <a:xfrm>
            <a:off x="3603564" y="1538232"/>
            <a:ext cx="10133134" cy="7673435"/>
            <a:chOff x="2516066" y="167640"/>
            <a:chExt cx="11169454" cy="8458200"/>
          </a:xfrm>
        </p:grpSpPr>
        <p:pic>
          <p:nvPicPr>
            <p:cNvPr id="15" name="圖片 14">
              <a:extLst>
                <a:ext uri="{FF2B5EF4-FFF2-40B4-BE49-F238E27FC236}">
                  <a16:creationId xmlns:a16="http://schemas.microsoft.com/office/drawing/2014/main" id="{E1356C1D-0E5A-423C-9C7D-5B05C6A28479}"/>
                </a:ext>
              </a:extLst>
            </p:cNvPr>
            <p:cNvPicPr>
              <a:picLocks noChangeAspect="1"/>
            </p:cNvPicPr>
            <p:nvPr/>
          </p:nvPicPr>
          <p:blipFill rotWithShape="1">
            <a:blip r:embed="rId2"/>
            <a:srcRect l="16346" t="1718" r="21076" b="11562"/>
            <a:stretch/>
          </p:blipFill>
          <p:spPr>
            <a:xfrm>
              <a:off x="2834640" y="167640"/>
              <a:ext cx="10850880" cy="8458200"/>
            </a:xfrm>
            <a:prstGeom prst="rect">
              <a:avLst/>
            </a:prstGeom>
          </p:spPr>
        </p:pic>
        <p:sp>
          <p:nvSpPr>
            <p:cNvPr id="16" name="矩形 15">
              <a:extLst>
                <a:ext uri="{FF2B5EF4-FFF2-40B4-BE49-F238E27FC236}">
                  <a16:creationId xmlns:a16="http://schemas.microsoft.com/office/drawing/2014/main" id="{6C3E472A-37D9-43A7-9988-DFF7B3CFEA79}"/>
                </a:ext>
              </a:extLst>
            </p:cNvPr>
            <p:cNvSpPr/>
            <p:nvPr/>
          </p:nvSpPr>
          <p:spPr>
            <a:xfrm>
              <a:off x="2834640" y="457200"/>
              <a:ext cx="365760" cy="28956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18" name="矩形 17">
              <a:extLst>
                <a:ext uri="{FF2B5EF4-FFF2-40B4-BE49-F238E27FC236}">
                  <a16:creationId xmlns:a16="http://schemas.microsoft.com/office/drawing/2014/main" id="{04A9A9C4-C407-4021-929F-3F621132CA37}"/>
                </a:ext>
              </a:extLst>
            </p:cNvPr>
            <p:cNvSpPr/>
            <p:nvPr/>
          </p:nvSpPr>
          <p:spPr>
            <a:xfrm>
              <a:off x="2941320" y="1645920"/>
              <a:ext cx="3429000" cy="28956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pic>
          <p:nvPicPr>
            <p:cNvPr id="20" name="圖片 19">
              <a:extLst>
                <a:ext uri="{FF2B5EF4-FFF2-40B4-BE49-F238E27FC236}">
                  <a16:creationId xmlns:a16="http://schemas.microsoft.com/office/drawing/2014/main" id="{3AE2AE56-819A-45E9-92CC-BC9EBD3B8767}"/>
                </a:ext>
              </a:extLst>
            </p:cNvPr>
            <p:cNvPicPr>
              <a:picLocks noChangeAspect="1"/>
            </p:cNvPicPr>
            <p:nvPr/>
          </p:nvPicPr>
          <p:blipFill>
            <a:blip r:embed="rId3"/>
            <a:stretch>
              <a:fillRect/>
            </a:stretch>
          </p:blipFill>
          <p:spPr>
            <a:xfrm>
              <a:off x="6682264" y="2966084"/>
              <a:ext cx="5479256" cy="5524539"/>
            </a:xfrm>
            <a:prstGeom prst="rect">
              <a:avLst/>
            </a:prstGeom>
            <a:ln>
              <a:solidFill>
                <a:schemeClr val="tx1">
                  <a:lumMod val="75000"/>
                  <a:lumOff val="25000"/>
                </a:schemeClr>
              </a:solidFill>
            </a:ln>
            <a:effectLst>
              <a:outerShdw blurRad="292100" dist="139700" dir="2700000" algn="tl" rotWithShape="0">
                <a:srgbClr val="333333">
                  <a:alpha val="65000"/>
                </a:srgbClr>
              </a:outerShdw>
            </a:effectLst>
          </p:spPr>
        </p:pic>
        <p:sp>
          <p:nvSpPr>
            <p:cNvPr id="21" name="矩形 20">
              <a:extLst>
                <a:ext uri="{FF2B5EF4-FFF2-40B4-BE49-F238E27FC236}">
                  <a16:creationId xmlns:a16="http://schemas.microsoft.com/office/drawing/2014/main" id="{F2D8F81B-B5D7-4D4A-91B0-0F8CC06314B3}"/>
                </a:ext>
              </a:extLst>
            </p:cNvPr>
            <p:cNvSpPr/>
            <p:nvPr/>
          </p:nvSpPr>
          <p:spPr>
            <a:xfrm>
              <a:off x="6682264" y="6019800"/>
              <a:ext cx="2400776" cy="30480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22" name="文字方塊 21">
              <a:extLst>
                <a:ext uri="{FF2B5EF4-FFF2-40B4-BE49-F238E27FC236}">
                  <a16:creationId xmlns:a16="http://schemas.microsoft.com/office/drawing/2014/main" id="{A9484D84-86D7-49CA-B2B6-12FC5B22CCF9}"/>
                </a:ext>
              </a:extLst>
            </p:cNvPr>
            <p:cNvSpPr txBox="1"/>
            <p:nvPr/>
          </p:nvSpPr>
          <p:spPr>
            <a:xfrm>
              <a:off x="9218571" y="5936238"/>
              <a:ext cx="20332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3</a:t>
              </a:r>
              <a:endParaRPr lang="zh-TW" altLang="en-US" b="1" dirty="0">
                <a:solidFill>
                  <a:srgbClr val="FF0000"/>
                </a:solidFill>
              </a:endParaRPr>
            </a:p>
          </p:txBody>
        </p:sp>
        <p:sp>
          <p:nvSpPr>
            <p:cNvPr id="23" name="文字方塊 22">
              <a:extLst>
                <a:ext uri="{FF2B5EF4-FFF2-40B4-BE49-F238E27FC236}">
                  <a16:creationId xmlns:a16="http://schemas.microsoft.com/office/drawing/2014/main" id="{7CAFBA2D-9C5C-4604-AA01-2B63D31DE93A}"/>
                </a:ext>
              </a:extLst>
            </p:cNvPr>
            <p:cNvSpPr txBox="1"/>
            <p:nvPr/>
          </p:nvSpPr>
          <p:spPr>
            <a:xfrm>
              <a:off x="4766385" y="1554738"/>
              <a:ext cx="20332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2</a:t>
              </a:r>
              <a:endParaRPr lang="zh-TW" altLang="en-US" b="1" dirty="0">
                <a:solidFill>
                  <a:srgbClr val="FF0000"/>
                </a:solidFill>
              </a:endParaRPr>
            </a:p>
          </p:txBody>
        </p:sp>
        <p:sp>
          <p:nvSpPr>
            <p:cNvPr id="24" name="文字方塊 23">
              <a:extLst>
                <a:ext uri="{FF2B5EF4-FFF2-40B4-BE49-F238E27FC236}">
                  <a16:creationId xmlns:a16="http://schemas.microsoft.com/office/drawing/2014/main" id="{6B647B5C-E20E-4DEB-9E0D-9F85F8133AE6}"/>
                </a:ext>
              </a:extLst>
            </p:cNvPr>
            <p:cNvSpPr txBox="1"/>
            <p:nvPr/>
          </p:nvSpPr>
          <p:spPr>
            <a:xfrm>
              <a:off x="2516066" y="392111"/>
              <a:ext cx="203321" cy="4197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1</a:t>
              </a:r>
              <a:endParaRPr lang="zh-TW" altLang="en-US" b="1" dirty="0">
                <a:solidFill>
                  <a:srgbClr val="FF0000"/>
                </a:solidFill>
              </a:endParaRPr>
            </a:p>
          </p:txBody>
        </p:sp>
        <p:sp>
          <p:nvSpPr>
            <p:cNvPr id="25" name="文字方塊 24">
              <a:extLst>
                <a:ext uri="{FF2B5EF4-FFF2-40B4-BE49-F238E27FC236}">
                  <a16:creationId xmlns:a16="http://schemas.microsoft.com/office/drawing/2014/main" id="{8FAE4DC7-1C55-4F66-AA09-C68B9862BBFD}"/>
                </a:ext>
              </a:extLst>
            </p:cNvPr>
            <p:cNvSpPr txBox="1"/>
            <p:nvPr/>
          </p:nvSpPr>
          <p:spPr>
            <a:xfrm>
              <a:off x="9280996" y="8018699"/>
              <a:ext cx="20332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4</a:t>
              </a:r>
              <a:endParaRPr lang="zh-TW" altLang="en-US" b="1" dirty="0">
                <a:solidFill>
                  <a:srgbClr val="FF0000"/>
                </a:solidFill>
              </a:endParaRPr>
            </a:p>
          </p:txBody>
        </p:sp>
      </p:grpSp>
      <p:sp>
        <p:nvSpPr>
          <p:cNvPr id="27" name="Tools (或Python) -&gt; Preferences -&gt; Current working directory (left pane) -&gt; 指向自訂資料夾…">
            <a:extLst>
              <a:ext uri="{FF2B5EF4-FFF2-40B4-BE49-F238E27FC236}">
                <a16:creationId xmlns:a16="http://schemas.microsoft.com/office/drawing/2014/main" id="{02E342F4-D7D9-4E40-83E3-A6A1B41065AF}"/>
              </a:ext>
            </a:extLst>
          </p:cNvPr>
          <p:cNvSpPr txBox="1">
            <a:spLocks noGrp="1"/>
          </p:cNvSpPr>
          <p:nvPr>
            <p:ph type="body" idx="1"/>
          </p:nvPr>
        </p:nvSpPr>
        <p:spPr>
          <a:xfrm>
            <a:off x="736639" y="541933"/>
            <a:ext cx="14800185" cy="701991"/>
          </a:xfrm>
          <a:prstGeom prst="rect">
            <a:avLst/>
          </a:prstGeom>
        </p:spPr>
        <p:txBody>
          <a:bodyPr>
            <a:normAutofit/>
          </a:bodyPr>
          <a:lstStyle/>
          <a:p>
            <a:pPr marL="457200" indent="-457200" algn="l" defTabSz="479309">
              <a:spcBef>
                <a:spcPts val="3300"/>
              </a:spcBef>
              <a:buFont typeface="Arial" panose="020B0604020202020204" pitchFamily="34" charset="0"/>
              <a:buChar char="•"/>
              <a:defRPr sz="2548"/>
            </a:pPr>
            <a:r>
              <a:rPr lang="en-US" sz="3200" dirty="0"/>
              <a:t>File -&gt; </a:t>
            </a:r>
            <a:r>
              <a:rPr lang="en-US" sz="3200" dirty="0">
                <a:solidFill>
                  <a:srgbClr val="C00000"/>
                </a:solidFill>
              </a:rPr>
              <a:t>Reopen with Encoding</a:t>
            </a:r>
            <a:r>
              <a:rPr lang="en-US" sz="3200" dirty="0"/>
              <a:t> -&gt; </a:t>
            </a:r>
            <a:r>
              <a:rPr lang="en-US" sz="3200" dirty="0">
                <a:solidFill>
                  <a:srgbClr val="C00000"/>
                </a:solidFill>
              </a:rPr>
              <a:t>UTF-8</a:t>
            </a:r>
            <a:r>
              <a:rPr lang="en-US" sz="3200" dirty="0"/>
              <a:t> (for MS Windows </a:t>
            </a:r>
            <a:r>
              <a:rPr lang="zh-TW" altLang="en-US" sz="3200" dirty="0"/>
              <a:t>中中文顯示</a:t>
            </a:r>
            <a:r>
              <a:rPr lang="en-US" altLang="zh-TW" sz="3200" dirty="0"/>
              <a:t>)</a:t>
            </a:r>
          </a:p>
        </p:txBody>
      </p:sp>
      <p:sp>
        <p:nvSpPr>
          <p:cNvPr id="13" name="TextBox 12">
            <a:extLst>
              <a:ext uri="{FF2B5EF4-FFF2-40B4-BE49-F238E27FC236}">
                <a16:creationId xmlns:a16="http://schemas.microsoft.com/office/drawing/2014/main" id="{1E06F856-2900-D441-AB56-D67944651ADD}"/>
              </a:ext>
            </a:extLst>
          </p:cNvPr>
          <p:cNvSpPr txBox="1"/>
          <p:nvPr/>
        </p:nvSpPr>
        <p:spPr>
          <a:xfrm>
            <a:off x="654038" y="3224771"/>
            <a:ext cx="2743200" cy="1054133"/>
          </a:xfrm>
          <a:prstGeom prst="rect">
            <a:avLst/>
          </a:prstGeom>
          <a:noFill/>
          <a:ln w="254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hangingPunct="0"/>
            <a:r>
              <a:rPr lang="en-TW" sz="3200" dirty="0">
                <a:solidFill>
                  <a:srgbClr val="C00000"/>
                </a:solidFill>
              </a:rPr>
              <a:t>解決R命令檔中文亂碼問題</a:t>
            </a:r>
            <a:endParaRPr lang="en-US" sz="3200" dirty="0">
              <a:solidFill>
                <a:srgbClr val="C00000"/>
              </a:solidFill>
            </a:endParaRPr>
          </a:p>
        </p:txBody>
      </p:sp>
    </p:spTree>
    <p:extLst>
      <p:ext uri="{BB962C8B-B14F-4D97-AF65-F5344CB8AC3E}">
        <p14:creationId xmlns:p14="http://schemas.microsoft.com/office/powerpoint/2010/main" val="142020060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群組 20">
            <a:extLst>
              <a:ext uri="{FF2B5EF4-FFF2-40B4-BE49-F238E27FC236}">
                <a16:creationId xmlns:a16="http://schemas.microsoft.com/office/drawing/2014/main" id="{1CE0F642-FA16-45D0-A770-B84BD915FA25}"/>
              </a:ext>
            </a:extLst>
          </p:cNvPr>
          <p:cNvGrpSpPr/>
          <p:nvPr/>
        </p:nvGrpSpPr>
        <p:grpSpPr>
          <a:xfrm>
            <a:off x="2662728" y="1295400"/>
            <a:ext cx="11245184" cy="8156660"/>
            <a:chOff x="960121" y="167640"/>
            <a:chExt cx="12694919" cy="9208220"/>
          </a:xfrm>
        </p:grpSpPr>
        <p:grpSp>
          <p:nvGrpSpPr>
            <p:cNvPr id="11" name="群組 10">
              <a:extLst>
                <a:ext uri="{FF2B5EF4-FFF2-40B4-BE49-F238E27FC236}">
                  <a16:creationId xmlns:a16="http://schemas.microsoft.com/office/drawing/2014/main" id="{34192E36-B972-4756-9EC8-28F263FC09FE}"/>
                </a:ext>
              </a:extLst>
            </p:cNvPr>
            <p:cNvGrpSpPr/>
            <p:nvPr/>
          </p:nvGrpSpPr>
          <p:grpSpPr>
            <a:xfrm>
              <a:off x="2849879" y="167640"/>
              <a:ext cx="10805161" cy="8549640"/>
              <a:chOff x="2849879" y="167640"/>
              <a:chExt cx="10805161" cy="8549640"/>
            </a:xfrm>
          </p:grpSpPr>
          <p:pic>
            <p:nvPicPr>
              <p:cNvPr id="8" name="圖片 7">
                <a:extLst>
                  <a:ext uri="{FF2B5EF4-FFF2-40B4-BE49-F238E27FC236}">
                    <a16:creationId xmlns:a16="http://schemas.microsoft.com/office/drawing/2014/main" id="{FCD955DE-9C63-463D-8E12-7AEB41F7637B}"/>
                  </a:ext>
                </a:extLst>
              </p:cNvPr>
              <p:cNvPicPr>
                <a:picLocks noChangeAspect="1"/>
              </p:cNvPicPr>
              <p:nvPr/>
            </p:nvPicPr>
            <p:blipFill rotWithShape="1">
              <a:blip r:embed="rId2"/>
              <a:srcRect l="16433" t="1718" r="21252" b="10625"/>
              <a:stretch/>
            </p:blipFill>
            <p:spPr>
              <a:xfrm>
                <a:off x="2849879" y="167640"/>
                <a:ext cx="10805161" cy="8549640"/>
              </a:xfrm>
              <a:prstGeom prst="rect">
                <a:avLst/>
              </a:prstGeom>
            </p:spPr>
          </p:pic>
          <p:sp>
            <p:nvSpPr>
              <p:cNvPr id="9" name="矩形 8">
                <a:extLst>
                  <a:ext uri="{FF2B5EF4-FFF2-40B4-BE49-F238E27FC236}">
                    <a16:creationId xmlns:a16="http://schemas.microsoft.com/office/drawing/2014/main" id="{7122D0CB-D9F9-4FE8-9121-5ECAF6899E0E}"/>
                  </a:ext>
                </a:extLst>
              </p:cNvPr>
              <p:cNvSpPr/>
              <p:nvPr/>
            </p:nvSpPr>
            <p:spPr>
              <a:xfrm>
                <a:off x="7162800" y="457200"/>
                <a:ext cx="502920" cy="28956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10" name="矩形 9">
                <a:extLst>
                  <a:ext uri="{FF2B5EF4-FFF2-40B4-BE49-F238E27FC236}">
                    <a16:creationId xmlns:a16="http://schemas.microsoft.com/office/drawing/2014/main" id="{6EE4CEE2-1C7E-4B5D-94B8-27A97DDC45DB}"/>
                  </a:ext>
                </a:extLst>
              </p:cNvPr>
              <p:cNvSpPr/>
              <p:nvPr/>
            </p:nvSpPr>
            <p:spPr>
              <a:xfrm>
                <a:off x="7269480" y="3733800"/>
                <a:ext cx="3017520" cy="28956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grpSp>
        <p:pic>
          <p:nvPicPr>
            <p:cNvPr id="13" name="圖片 12">
              <a:extLst>
                <a:ext uri="{FF2B5EF4-FFF2-40B4-BE49-F238E27FC236}">
                  <a16:creationId xmlns:a16="http://schemas.microsoft.com/office/drawing/2014/main" id="{8677B823-D84B-4A28-BA25-0A34918BB3C2}"/>
                </a:ext>
              </a:extLst>
            </p:cNvPr>
            <p:cNvPicPr>
              <a:picLocks noChangeAspect="1"/>
            </p:cNvPicPr>
            <p:nvPr/>
          </p:nvPicPr>
          <p:blipFill>
            <a:blip r:embed="rId3"/>
            <a:stretch>
              <a:fillRect/>
            </a:stretch>
          </p:blipFill>
          <p:spPr>
            <a:xfrm>
              <a:off x="960121" y="2897505"/>
              <a:ext cx="6202680" cy="6478355"/>
            </a:xfrm>
            <a:prstGeom prst="rect">
              <a:avLst/>
            </a:prstGeom>
            <a:ln>
              <a:solidFill>
                <a:schemeClr val="bg2">
                  <a:lumMod val="60000"/>
                  <a:lumOff val="40000"/>
                </a:schemeClr>
              </a:solidFill>
            </a:ln>
            <a:effectLst>
              <a:outerShdw blurRad="292100" dist="139700" dir="2700000" algn="tl" rotWithShape="0">
                <a:srgbClr val="333333">
                  <a:alpha val="65000"/>
                </a:srgbClr>
              </a:outerShdw>
            </a:effectLst>
          </p:spPr>
        </p:pic>
        <p:sp>
          <p:nvSpPr>
            <p:cNvPr id="14" name="矩形 13">
              <a:extLst>
                <a:ext uri="{FF2B5EF4-FFF2-40B4-BE49-F238E27FC236}">
                  <a16:creationId xmlns:a16="http://schemas.microsoft.com/office/drawing/2014/main" id="{27929477-8928-4234-88BD-D5ECF8696B23}"/>
                </a:ext>
              </a:extLst>
            </p:cNvPr>
            <p:cNvSpPr/>
            <p:nvPr/>
          </p:nvSpPr>
          <p:spPr>
            <a:xfrm>
              <a:off x="1067754" y="3718560"/>
              <a:ext cx="1152524" cy="27432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15" name="矩形 14">
              <a:extLst>
                <a:ext uri="{FF2B5EF4-FFF2-40B4-BE49-F238E27FC236}">
                  <a16:creationId xmlns:a16="http://schemas.microsoft.com/office/drawing/2014/main" id="{F117C337-0E12-4C46-8432-B13F88ADBFCD}"/>
                </a:ext>
              </a:extLst>
            </p:cNvPr>
            <p:cNvSpPr/>
            <p:nvPr/>
          </p:nvSpPr>
          <p:spPr>
            <a:xfrm>
              <a:off x="2453639" y="5593081"/>
              <a:ext cx="1767841" cy="24384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16" name="文字方塊 15">
              <a:extLst>
                <a:ext uri="{FF2B5EF4-FFF2-40B4-BE49-F238E27FC236}">
                  <a16:creationId xmlns:a16="http://schemas.microsoft.com/office/drawing/2014/main" id="{D28AC818-E2DF-4A30-ADE2-289B8FBD4CD8}"/>
                </a:ext>
              </a:extLst>
            </p:cNvPr>
            <p:cNvSpPr txBox="1"/>
            <p:nvPr/>
          </p:nvSpPr>
          <p:spPr>
            <a:xfrm>
              <a:off x="4221480" y="8903936"/>
              <a:ext cx="1844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5</a:t>
              </a:r>
              <a:endParaRPr lang="zh-TW" altLang="en-US" b="1" dirty="0">
                <a:solidFill>
                  <a:srgbClr val="FF0000"/>
                </a:solidFill>
              </a:endParaRPr>
            </a:p>
          </p:txBody>
        </p:sp>
        <p:sp>
          <p:nvSpPr>
            <p:cNvPr id="17" name="文字方塊 16">
              <a:extLst>
                <a:ext uri="{FF2B5EF4-FFF2-40B4-BE49-F238E27FC236}">
                  <a16:creationId xmlns:a16="http://schemas.microsoft.com/office/drawing/2014/main" id="{7BF8D0E5-B602-4069-AFD7-7E05B6D1EB20}"/>
                </a:ext>
              </a:extLst>
            </p:cNvPr>
            <p:cNvSpPr txBox="1"/>
            <p:nvPr/>
          </p:nvSpPr>
          <p:spPr>
            <a:xfrm>
              <a:off x="4411284" y="5479039"/>
              <a:ext cx="1844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4</a:t>
              </a:r>
              <a:endParaRPr lang="zh-TW" altLang="en-US" b="1" dirty="0">
                <a:solidFill>
                  <a:srgbClr val="FF0000"/>
                </a:solidFill>
              </a:endParaRPr>
            </a:p>
          </p:txBody>
        </p:sp>
        <p:sp>
          <p:nvSpPr>
            <p:cNvPr id="18" name="文字方塊 17">
              <a:extLst>
                <a:ext uri="{FF2B5EF4-FFF2-40B4-BE49-F238E27FC236}">
                  <a16:creationId xmlns:a16="http://schemas.microsoft.com/office/drawing/2014/main" id="{F4D76BB2-5821-4E45-98D8-8F1621390A49}"/>
                </a:ext>
              </a:extLst>
            </p:cNvPr>
            <p:cNvSpPr txBox="1"/>
            <p:nvPr/>
          </p:nvSpPr>
          <p:spPr>
            <a:xfrm>
              <a:off x="1877100" y="3247152"/>
              <a:ext cx="1844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3</a:t>
              </a:r>
              <a:endParaRPr lang="zh-TW" altLang="en-US" b="1" dirty="0">
                <a:solidFill>
                  <a:srgbClr val="FF0000"/>
                </a:solidFill>
              </a:endParaRPr>
            </a:p>
          </p:txBody>
        </p:sp>
        <p:sp>
          <p:nvSpPr>
            <p:cNvPr id="19" name="文字方塊 18">
              <a:extLst>
                <a:ext uri="{FF2B5EF4-FFF2-40B4-BE49-F238E27FC236}">
                  <a16:creationId xmlns:a16="http://schemas.microsoft.com/office/drawing/2014/main" id="{CCCBEBB3-062B-4DBE-BBF4-9CC5CA1C87F8}"/>
                </a:ext>
              </a:extLst>
            </p:cNvPr>
            <p:cNvSpPr txBox="1"/>
            <p:nvPr/>
          </p:nvSpPr>
          <p:spPr>
            <a:xfrm>
              <a:off x="8846123" y="3261876"/>
              <a:ext cx="1844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2</a:t>
              </a:r>
              <a:endParaRPr lang="zh-TW" altLang="en-US" b="1" dirty="0">
                <a:solidFill>
                  <a:srgbClr val="FF0000"/>
                </a:solidFill>
              </a:endParaRPr>
            </a:p>
          </p:txBody>
        </p:sp>
        <p:sp>
          <p:nvSpPr>
            <p:cNvPr id="20" name="文字方塊 19">
              <a:extLst>
                <a:ext uri="{FF2B5EF4-FFF2-40B4-BE49-F238E27FC236}">
                  <a16:creationId xmlns:a16="http://schemas.microsoft.com/office/drawing/2014/main" id="{53156E49-E65D-4553-9916-9F96D0F7BCA0}"/>
                </a:ext>
              </a:extLst>
            </p:cNvPr>
            <p:cNvSpPr txBox="1"/>
            <p:nvPr/>
          </p:nvSpPr>
          <p:spPr>
            <a:xfrm>
              <a:off x="6978343" y="167640"/>
              <a:ext cx="184457" cy="380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1</a:t>
              </a:r>
              <a:endParaRPr lang="zh-TW" altLang="en-US" b="1" dirty="0">
                <a:solidFill>
                  <a:srgbClr val="FF0000"/>
                </a:solidFill>
              </a:endParaRPr>
            </a:p>
          </p:txBody>
        </p:sp>
      </p:grpSp>
      <p:sp>
        <p:nvSpPr>
          <p:cNvPr id="22" name="Tools (或Python) -&gt; Preferences -&gt; Current working directory (left pane) -&gt; 指向自訂資料夾…">
            <a:extLst>
              <a:ext uri="{FF2B5EF4-FFF2-40B4-BE49-F238E27FC236}">
                <a16:creationId xmlns:a16="http://schemas.microsoft.com/office/drawing/2014/main" id="{C996B379-2A94-430F-8C1E-B659CAD68173}"/>
              </a:ext>
            </a:extLst>
          </p:cNvPr>
          <p:cNvSpPr txBox="1">
            <a:spLocks noGrp="1"/>
          </p:cNvSpPr>
          <p:nvPr>
            <p:ph type="body" idx="1"/>
          </p:nvPr>
        </p:nvSpPr>
        <p:spPr>
          <a:xfrm>
            <a:off x="736639" y="541933"/>
            <a:ext cx="14800185" cy="701991"/>
          </a:xfrm>
          <a:prstGeom prst="rect">
            <a:avLst/>
          </a:prstGeom>
        </p:spPr>
        <p:txBody>
          <a:bodyPr>
            <a:normAutofit/>
          </a:bodyPr>
          <a:lstStyle/>
          <a:p>
            <a:pPr marL="457200" indent="-457200" algn="l" defTabSz="438150">
              <a:spcBef>
                <a:spcPts val="3100"/>
              </a:spcBef>
              <a:buFont typeface="Arial" panose="020B0604020202020204" pitchFamily="34" charset="0"/>
              <a:buChar char="•"/>
              <a:defRPr sz="2400"/>
            </a:pPr>
            <a:r>
              <a:rPr lang="en-US" altLang="zh-TW" sz="2800" dirty="0"/>
              <a:t>Tools -&gt; Global Options -&gt; Code -&gt; Soft-wrap R source files (</a:t>
            </a:r>
            <a:r>
              <a:rPr lang="zh-TW" altLang="en-US" sz="2800" dirty="0"/>
              <a:t>程式碼自動換行</a:t>
            </a:r>
            <a:r>
              <a:rPr lang="en-US" altLang="zh-TW" sz="2800" dirty="0"/>
              <a:t>)</a:t>
            </a:r>
          </a:p>
        </p:txBody>
      </p:sp>
    </p:spTree>
    <p:extLst>
      <p:ext uri="{BB962C8B-B14F-4D97-AF65-F5344CB8AC3E}">
        <p14:creationId xmlns:p14="http://schemas.microsoft.com/office/powerpoint/2010/main" val="219889121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ools (或Python) -&gt; Preferences -&gt; Current working directory (left pane) -&gt; 指向自訂資料夾…">
            <a:extLst>
              <a:ext uri="{FF2B5EF4-FFF2-40B4-BE49-F238E27FC236}">
                <a16:creationId xmlns:a16="http://schemas.microsoft.com/office/drawing/2014/main" id="{25F894D9-38BD-4B59-B6D2-DD2C69501E25}"/>
              </a:ext>
            </a:extLst>
          </p:cNvPr>
          <p:cNvSpPr txBox="1">
            <a:spLocks noGrp="1"/>
          </p:cNvSpPr>
          <p:nvPr>
            <p:ph type="body" idx="1"/>
          </p:nvPr>
        </p:nvSpPr>
        <p:spPr>
          <a:xfrm>
            <a:off x="964259" y="412621"/>
            <a:ext cx="13397021" cy="982067"/>
          </a:xfrm>
          <a:prstGeom prst="rect">
            <a:avLst/>
          </a:prstGeom>
        </p:spPr>
        <p:txBody>
          <a:bodyPr>
            <a:normAutofit/>
          </a:bodyPr>
          <a:lstStyle/>
          <a:p>
            <a:pPr marL="457200" indent="-457200" algn="l" defTabSz="479309">
              <a:spcBef>
                <a:spcPts val="3300"/>
              </a:spcBef>
              <a:buFont typeface="Arial" panose="020B0604020202020204" pitchFamily="34" charset="0"/>
              <a:buChar char="•"/>
              <a:defRPr sz="2548"/>
            </a:pPr>
            <a:r>
              <a:rPr lang="en-US" altLang="zh-TW" sz="2800" dirty="0"/>
              <a:t>Tools -&gt; Global Options -&gt; General -&gt; Save Workspace (Environment) to .</a:t>
            </a:r>
            <a:r>
              <a:rPr lang="en-US" altLang="zh-TW" sz="2800" dirty="0" err="1"/>
              <a:t>RData</a:t>
            </a:r>
            <a:r>
              <a:rPr lang="en-US" altLang="zh-TW" sz="2800" dirty="0"/>
              <a:t> on Exit: </a:t>
            </a:r>
            <a:r>
              <a:rPr lang="en-US" altLang="zh-TW" sz="2800" dirty="0">
                <a:solidFill>
                  <a:srgbClr val="FF0000"/>
                </a:solidFill>
              </a:rPr>
              <a:t>Never</a:t>
            </a:r>
            <a:r>
              <a:rPr lang="en-US" altLang="zh-TW" sz="2800" dirty="0"/>
              <a:t> (</a:t>
            </a:r>
            <a:r>
              <a:rPr lang="zh-TW" altLang="en-US" sz="2800" dirty="0"/>
              <a:t>離開</a:t>
            </a:r>
            <a:r>
              <a:rPr lang="en-US" altLang="zh-TW" sz="2800" dirty="0"/>
              <a:t>R session</a:t>
            </a:r>
            <a:r>
              <a:rPr lang="zh-TW" altLang="en-US" sz="2800" dirty="0"/>
              <a:t>時</a:t>
            </a:r>
            <a:r>
              <a:rPr lang="zh-TW" altLang="en-US" sz="2800" dirty="0">
                <a:solidFill>
                  <a:srgbClr val="FF0000"/>
                </a:solidFill>
              </a:rPr>
              <a:t>不</a:t>
            </a:r>
            <a:r>
              <a:rPr lang="zh-TW" altLang="en-US" sz="2800" dirty="0"/>
              <a:t>儲存環境中的物件</a:t>
            </a:r>
            <a:r>
              <a:rPr lang="en-US" altLang="zh-TW" sz="2800" dirty="0"/>
              <a:t>)</a:t>
            </a:r>
            <a:r>
              <a:rPr lang="zh-TW" altLang="en-US" sz="2800" dirty="0"/>
              <a:t>，</a:t>
            </a:r>
            <a:r>
              <a:rPr lang="zh-TW" altLang="en-US" sz="2800" dirty="0">
                <a:solidFill>
                  <a:srgbClr val="FF0000"/>
                </a:solidFill>
              </a:rPr>
              <a:t>預設是</a:t>
            </a:r>
            <a:r>
              <a:rPr lang="en-US" altLang="zh-TW" sz="2800" dirty="0">
                <a:solidFill>
                  <a:srgbClr val="FF0000"/>
                </a:solidFill>
              </a:rPr>
              <a:t>Ask</a:t>
            </a:r>
          </a:p>
        </p:txBody>
      </p:sp>
      <p:grpSp>
        <p:nvGrpSpPr>
          <p:cNvPr id="21" name="群組 20">
            <a:extLst>
              <a:ext uri="{FF2B5EF4-FFF2-40B4-BE49-F238E27FC236}">
                <a16:creationId xmlns:a16="http://schemas.microsoft.com/office/drawing/2014/main" id="{EA8304FD-F95F-4A91-8169-3EB39F467D58}"/>
              </a:ext>
            </a:extLst>
          </p:cNvPr>
          <p:cNvGrpSpPr/>
          <p:nvPr/>
        </p:nvGrpSpPr>
        <p:grpSpPr>
          <a:xfrm>
            <a:off x="2600421" y="1560674"/>
            <a:ext cx="11350477" cy="7901682"/>
            <a:chOff x="1386840" y="777240"/>
            <a:chExt cx="12685871" cy="8831322"/>
          </a:xfrm>
        </p:grpSpPr>
        <p:grpSp>
          <p:nvGrpSpPr>
            <p:cNvPr id="7" name="群組 6">
              <a:extLst>
                <a:ext uri="{FF2B5EF4-FFF2-40B4-BE49-F238E27FC236}">
                  <a16:creationId xmlns:a16="http://schemas.microsoft.com/office/drawing/2014/main" id="{3A56B5D5-DACD-4D85-9537-BA01C8E98F99}"/>
                </a:ext>
              </a:extLst>
            </p:cNvPr>
            <p:cNvGrpSpPr/>
            <p:nvPr/>
          </p:nvGrpSpPr>
          <p:grpSpPr>
            <a:xfrm>
              <a:off x="3267550" y="822960"/>
              <a:ext cx="10805161" cy="8549640"/>
              <a:chOff x="2849879" y="167640"/>
              <a:chExt cx="10805161" cy="8549640"/>
            </a:xfrm>
          </p:grpSpPr>
          <p:pic>
            <p:nvPicPr>
              <p:cNvPr id="8" name="圖片 7">
                <a:extLst>
                  <a:ext uri="{FF2B5EF4-FFF2-40B4-BE49-F238E27FC236}">
                    <a16:creationId xmlns:a16="http://schemas.microsoft.com/office/drawing/2014/main" id="{62A4EA33-BACF-4D41-8279-413835BFFC34}"/>
                  </a:ext>
                </a:extLst>
              </p:cNvPr>
              <p:cNvPicPr>
                <a:picLocks noChangeAspect="1"/>
              </p:cNvPicPr>
              <p:nvPr/>
            </p:nvPicPr>
            <p:blipFill rotWithShape="1">
              <a:blip r:embed="rId2"/>
              <a:srcRect l="16433" t="1718" r="21252" b="10625"/>
              <a:stretch/>
            </p:blipFill>
            <p:spPr>
              <a:xfrm>
                <a:off x="2849879" y="167640"/>
                <a:ext cx="10805161" cy="8549640"/>
              </a:xfrm>
              <a:prstGeom prst="rect">
                <a:avLst/>
              </a:prstGeom>
            </p:spPr>
          </p:pic>
          <p:sp>
            <p:nvSpPr>
              <p:cNvPr id="9" name="矩形 8">
                <a:extLst>
                  <a:ext uri="{FF2B5EF4-FFF2-40B4-BE49-F238E27FC236}">
                    <a16:creationId xmlns:a16="http://schemas.microsoft.com/office/drawing/2014/main" id="{CB23CD49-A8C0-495D-98E0-699549099D08}"/>
                  </a:ext>
                </a:extLst>
              </p:cNvPr>
              <p:cNvSpPr/>
              <p:nvPr/>
            </p:nvSpPr>
            <p:spPr>
              <a:xfrm>
                <a:off x="7162800" y="457200"/>
                <a:ext cx="502920" cy="28956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10" name="矩形 9">
                <a:extLst>
                  <a:ext uri="{FF2B5EF4-FFF2-40B4-BE49-F238E27FC236}">
                    <a16:creationId xmlns:a16="http://schemas.microsoft.com/office/drawing/2014/main" id="{FC5D50B8-63FC-48B4-AE30-3FD2287026FE}"/>
                  </a:ext>
                </a:extLst>
              </p:cNvPr>
              <p:cNvSpPr/>
              <p:nvPr/>
            </p:nvSpPr>
            <p:spPr>
              <a:xfrm>
                <a:off x="7269480" y="3733800"/>
                <a:ext cx="3017520" cy="28956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grpSp>
        <p:pic>
          <p:nvPicPr>
            <p:cNvPr id="13" name="圖片 12">
              <a:extLst>
                <a:ext uri="{FF2B5EF4-FFF2-40B4-BE49-F238E27FC236}">
                  <a16:creationId xmlns:a16="http://schemas.microsoft.com/office/drawing/2014/main" id="{2E118418-E635-4FEC-81F3-3F7D76A50A8C}"/>
                </a:ext>
              </a:extLst>
            </p:cNvPr>
            <p:cNvPicPr>
              <a:picLocks noChangeAspect="1"/>
            </p:cNvPicPr>
            <p:nvPr/>
          </p:nvPicPr>
          <p:blipFill>
            <a:blip r:embed="rId3"/>
            <a:stretch>
              <a:fillRect/>
            </a:stretch>
          </p:blipFill>
          <p:spPr>
            <a:xfrm>
              <a:off x="1386840" y="3025139"/>
              <a:ext cx="6193631" cy="6501719"/>
            </a:xfrm>
            <a:prstGeom prst="rect">
              <a:avLst/>
            </a:prstGeom>
            <a:ln>
              <a:solidFill>
                <a:schemeClr val="bg2">
                  <a:lumMod val="60000"/>
                  <a:lumOff val="40000"/>
                </a:schemeClr>
              </a:solidFill>
            </a:ln>
            <a:effectLst>
              <a:outerShdw blurRad="292100" dist="139700" dir="2700000" algn="tl" rotWithShape="0">
                <a:srgbClr val="333333">
                  <a:alpha val="65000"/>
                </a:srgbClr>
              </a:outerShdw>
            </a:effectLst>
          </p:spPr>
        </p:pic>
        <p:sp>
          <p:nvSpPr>
            <p:cNvPr id="14" name="矩形 13">
              <a:extLst>
                <a:ext uri="{FF2B5EF4-FFF2-40B4-BE49-F238E27FC236}">
                  <a16:creationId xmlns:a16="http://schemas.microsoft.com/office/drawing/2014/main" id="{C0AA9CE8-BC0E-4837-A63D-A3585C38170B}"/>
                </a:ext>
              </a:extLst>
            </p:cNvPr>
            <p:cNvSpPr/>
            <p:nvPr/>
          </p:nvSpPr>
          <p:spPr>
            <a:xfrm>
              <a:off x="1386840" y="3444240"/>
              <a:ext cx="1356360" cy="32004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15" name="矩形 14">
              <a:extLst>
                <a:ext uri="{FF2B5EF4-FFF2-40B4-BE49-F238E27FC236}">
                  <a16:creationId xmlns:a16="http://schemas.microsoft.com/office/drawing/2014/main" id="{496B1AD5-4C2A-4647-BB71-77ECBABF6A26}"/>
                </a:ext>
              </a:extLst>
            </p:cNvPr>
            <p:cNvSpPr/>
            <p:nvPr/>
          </p:nvSpPr>
          <p:spPr>
            <a:xfrm>
              <a:off x="2880360" y="6324600"/>
              <a:ext cx="3032760" cy="30480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16" name="文字方塊 15">
              <a:extLst>
                <a:ext uri="{FF2B5EF4-FFF2-40B4-BE49-F238E27FC236}">
                  <a16:creationId xmlns:a16="http://schemas.microsoft.com/office/drawing/2014/main" id="{31C2D11A-0360-4619-BDDF-AC059FA2167D}"/>
                </a:ext>
              </a:extLst>
            </p:cNvPr>
            <p:cNvSpPr txBox="1"/>
            <p:nvPr/>
          </p:nvSpPr>
          <p:spPr>
            <a:xfrm>
              <a:off x="4483655" y="9136638"/>
              <a:ext cx="1844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5</a:t>
              </a:r>
              <a:endParaRPr lang="zh-TW" altLang="en-US" b="1" dirty="0">
                <a:solidFill>
                  <a:srgbClr val="FF0000"/>
                </a:solidFill>
              </a:endParaRPr>
            </a:p>
          </p:txBody>
        </p:sp>
        <p:sp>
          <p:nvSpPr>
            <p:cNvPr id="17" name="文字方塊 16">
              <a:extLst>
                <a:ext uri="{FF2B5EF4-FFF2-40B4-BE49-F238E27FC236}">
                  <a16:creationId xmlns:a16="http://schemas.microsoft.com/office/drawing/2014/main" id="{3C088368-C439-4D62-96BE-13F2E28E8260}"/>
                </a:ext>
              </a:extLst>
            </p:cNvPr>
            <p:cNvSpPr txBox="1"/>
            <p:nvPr/>
          </p:nvSpPr>
          <p:spPr>
            <a:xfrm>
              <a:off x="6063394" y="6241038"/>
              <a:ext cx="1844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4</a:t>
              </a:r>
              <a:endParaRPr lang="zh-TW" altLang="en-US" b="1" dirty="0">
                <a:solidFill>
                  <a:srgbClr val="FF0000"/>
                </a:solidFill>
              </a:endParaRPr>
            </a:p>
          </p:txBody>
        </p:sp>
        <p:sp>
          <p:nvSpPr>
            <p:cNvPr id="18" name="文字方塊 17">
              <a:extLst>
                <a:ext uri="{FF2B5EF4-FFF2-40B4-BE49-F238E27FC236}">
                  <a16:creationId xmlns:a16="http://schemas.microsoft.com/office/drawing/2014/main" id="{D15ACBA4-F325-4EF9-9E15-A53705B153DB}"/>
                </a:ext>
              </a:extLst>
            </p:cNvPr>
            <p:cNvSpPr txBox="1"/>
            <p:nvPr/>
          </p:nvSpPr>
          <p:spPr>
            <a:xfrm>
              <a:off x="2228962" y="3025139"/>
              <a:ext cx="1844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3</a:t>
              </a:r>
              <a:endParaRPr lang="zh-TW" altLang="en-US" b="1" dirty="0">
                <a:solidFill>
                  <a:srgbClr val="FF0000"/>
                </a:solidFill>
              </a:endParaRPr>
            </a:p>
          </p:txBody>
        </p:sp>
        <p:sp>
          <p:nvSpPr>
            <p:cNvPr id="19" name="文字方塊 18">
              <a:extLst>
                <a:ext uri="{FF2B5EF4-FFF2-40B4-BE49-F238E27FC236}">
                  <a16:creationId xmlns:a16="http://schemas.microsoft.com/office/drawing/2014/main" id="{D8017DB8-DE2D-4EF3-B5E8-763C97C0FD77}"/>
                </a:ext>
              </a:extLst>
            </p:cNvPr>
            <p:cNvSpPr txBox="1"/>
            <p:nvPr/>
          </p:nvSpPr>
          <p:spPr>
            <a:xfrm>
              <a:off x="9276724" y="3999158"/>
              <a:ext cx="1844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2</a:t>
              </a:r>
              <a:endParaRPr lang="zh-TW" altLang="en-US" b="1" dirty="0">
                <a:solidFill>
                  <a:srgbClr val="FF0000"/>
                </a:solidFill>
              </a:endParaRPr>
            </a:p>
          </p:txBody>
        </p:sp>
        <p:sp>
          <p:nvSpPr>
            <p:cNvPr id="20" name="文字方塊 19">
              <a:extLst>
                <a:ext uri="{FF2B5EF4-FFF2-40B4-BE49-F238E27FC236}">
                  <a16:creationId xmlns:a16="http://schemas.microsoft.com/office/drawing/2014/main" id="{8B430393-8EF6-45CB-A5DD-E461A8F7D9AC}"/>
                </a:ext>
              </a:extLst>
            </p:cNvPr>
            <p:cNvSpPr txBox="1"/>
            <p:nvPr/>
          </p:nvSpPr>
          <p:spPr>
            <a:xfrm>
              <a:off x="7396014" y="777240"/>
              <a:ext cx="184457" cy="380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1</a:t>
              </a:r>
              <a:endParaRPr lang="zh-TW" altLang="en-US" b="1" dirty="0">
                <a:solidFill>
                  <a:srgbClr val="FF0000"/>
                </a:solidFill>
              </a:endParaRPr>
            </a:p>
          </p:txBody>
        </p:sp>
      </p:grpSp>
    </p:spTree>
    <p:extLst>
      <p:ext uri="{BB962C8B-B14F-4D97-AF65-F5344CB8AC3E}">
        <p14:creationId xmlns:p14="http://schemas.microsoft.com/office/powerpoint/2010/main" val="401493453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F399B6E5-0552-4AE5-BDF8-42E26BFDA5CE}"/>
              </a:ext>
            </a:extLst>
          </p:cNvPr>
          <p:cNvSpPr txBox="1"/>
          <p:nvPr/>
        </p:nvSpPr>
        <p:spPr>
          <a:xfrm>
            <a:off x="694014" y="519207"/>
            <a:ext cx="16329065" cy="3488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執行選取行</a:t>
            </a:r>
            <a:r>
              <a:rPr lang="en-US" altLang="zh-TW" sz="3200" dirty="0">
                <a:latin typeface="微軟正黑體" panose="020B0604030504040204" pitchFamily="34" charset="-120"/>
                <a:ea typeface="微軟正黑體" panose="020B0604030504040204" pitchFamily="34" charset="-120"/>
              </a:rPr>
              <a:t>(Run Selection Line) explorer</a:t>
            </a:r>
            <a:br>
              <a:rPr lang="en-US" altLang="zh-TW" sz="3200" dirty="0">
                <a:latin typeface="微軟正黑體" panose="020B0604030504040204" pitchFamily="34" charset="-120"/>
                <a:ea typeface="微軟正黑體" panose="020B0604030504040204" pitchFamily="34" charset="-120"/>
              </a:rPr>
            </a:br>
            <a:br>
              <a:rPr lang="en-US" altLang="zh-TW" sz="32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方法一：游標停在欲執行的該列任何位置上 </a:t>
            </a:r>
            <a:r>
              <a:rPr lang="en-US" altLang="zh-TW" sz="2800" dirty="0">
                <a:latin typeface="微軟正黑體" panose="020B0604030504040204" pitchFamily="34" charset="-120"/>
                <a:ea typeface="微軟正黑體" panose="020B0604030504040204" pitchFamily="34" charset="-120"/>
              </a:rPr>
              <a:t>-&gt; </a:t>
            </a:r>
            <a:r>
              <a:rPr lang="en-US" altLang="zh-TW" sz="2800" dirty="0" err="1">
                <a:latin typeface="微軟正黑體" panose="020B0604030504040204" pitchFamily="34" charset="-120"/>
                <a:ea typeface="微軟正黑體" panose="020B0604030504040204" pitchFamily="34" charset="-120"/>
              </a:rPr>
              <a:t>Ctrl+Enter</a:t>
            </a:r>
            <a:r>
              <a:rPr lang="en-US" altLang="zh-TW" sz="2800" dirty="0">
                <a:latin typeface="微軟正黑體" panose="020B0604030504040204" pitchFamily="34" charset="-120"/>
                <a:ea typeface="微軟正黑體" panose="020B0604030504040204" pitchFamily="34" charset="-120"/>
              </a:rPr>
              <a:t> (Windows) </a:t>
            </a:r>
            <a:r>
              <a:rPr lang="zh-TW" altLang="en-US" sz="2800" dirty="0">
                <a:latin typeface="微軟正黑體" panose="020B0604030504040204" pitchFamily="34" charset="-120"/>
                <a:ea typeface="微軟正黑體" panose="020B0604030504040204" pitchFamily="34" charset="-120"/>
              </a:rPr>
              <a:t>或 </a:t>
            </a:r>
            <a:r>
              <a:rPr lang="en-US" altLang="zh-TW" sz="2800" dirty="0" err="1">
                <a:latin typeface="微軟正黑體" panose="020B0604030504040204" pitchFamily="34" charset="-120"/>
                <a:ea typeface="微軟正黑體" panose="020B0604030504040204" pitchFamily="34" charset="-120"/>
              </a:rPr>
              <a:t>command+return</a:t>
            </a:r>
            <a:r>
              <a:rPr lang="en-US" altLang="zh-TW" sz="2800" dirty="0">
                <a:latin typeface="微軟正黑體" panose="020B0604030504040204" pitchFamily="34" charset="-120"/>
                <a:ea typeface="微軟正黑體" panose="020B0604030504040204" pitchFamily="34" charset="-120"/>
              </a:rPr>
              <a:t> (Mac)</a:t>
            </a:r>
            <a:br>
              <a:rPr lang="en-US" altLang="zh-TW" sz="2800" dirty="0">
                <a:latin typeface="微軟正黑體" panose="020B0604030504040204" pitchFamily="34" charset="-120"/>
                <a:ea typeface="微軟正黑體" panose="020B0604030504040204" pitchFamily="34" charset="-120"/>
              </a:rPr>
            </a:b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方法二：</a:t>
            </a:r>
            <a:r>
              <a:rPr lang="zh-TW" altLang="en-US" sz="3200" dirty="0"/>
              <a:t>圈選欲執行的該列或數列程式碼 </a:t>
            </a:r>
            <a:r>
              <a:rPr lang="en-US" altLang="zh-TW" sz="3200" dirty="0"/>
              <a:t>-&gt; </a:t>
            </a:r>
            <a:r>
              <a:rPr lang="zh-TW" altLang="en-US" sz="3200" dirty="0"/>
              <a:t>點擊工具列中的                或           </a:t>
            </a:r>
            <a:r>
              <a:rPr lang="en-US" altLang="zh-TW" sz="3200" dirty="0"/>
              <a:t>(</a:t>
            </a:r>
            <a:r>
              <a:rPr lang="zh-TW" altLang="en-US" sz="3200" dirty="0"/>
              <a:t>如下圖</a:t>
            </a:r>
            <a:r>
              <a:rPr lang="en-US" altLang="zh-TW" sz="3200" dirty="0"/>
              <a:t>)</a:t>
            </a:r>
            <a:endParaRPr lang="zh-TW" altLang="en-US" sz="3200" dirty="0"/>
          </a:p>
          <a:p>
            <a:pPr marL="457200" indent="-457200" algn="l">
              <a:buFont typeface="Arial" panose="020B0604020202020204" pitchFamily="34" charset="0"/>
              <a:buChar char="•"/>
            </a:pPr>
            <a:endParaRPr lang="zh-TW" altLang="en-US" sz="3600" dirty="0">
              <a:solidFill>
                <a:srgbClr val="FF0000"/>
              </a:solidFill>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zh-TW" altLang="en-US" sz="3200" dirty="0"/>
          </a:p>
        </p:txBody>
      </p:sp>
      <p:pic>
        <p:nvPicPr>
          <p:cNvPr id="7" name="圖片 6">
            <a:extLst>
              <a:ext uri="{FF2B5EF4-FFF2-40B4-BE49-F238E27FC236}">
                <a16:creationId xmlns:a16="http://schemas.microsoft.com/office/drawing/2014/main" id="{CC4C065D-0A50-481B-B7CE-A07B0A893655}"/>
              </a:ext>
            </a:extLst>
          </p:cNvPr>
          <p:cNvPicPr>
            <a:picLocks noChangeAspect="1"/>
          </p:cNvPicPr>
          <p:nvPr/>
        </p:nvPicPr>
        <p:blipFill>
          <a:blip r:embed="rId2"/>
          <a:stretch>
            <a:fillRect/>
          </a:stretch>
        </p:blipFill>
        <p:spPr>
          <a:xfrm>
            <a:off x="3798094" y="3109818"/>
            <a:ext cx="9744075" cy="6124575"/>
          </a:xfrm>
          <a:prstGeom prst="rect">
            <a:avLst/>
          </a:prstGeom>
        </p:spPr>
      </p:pic>
      <p:sp>
        <p:nvSpPr>
          <p:cNvPr id="8" name="矩形 7">
            <a:extLst>
              <a:ext uri="{FF2B5EF4-FFF2-40B4-BE49-F238E27FC236}">
                <a16:creationId xmlns:a16="http://schemas.microsoft.com/office/drawing/2014/main" id="{E60538F8-C60F-4826-983F-A8A92B5478ED}"/>
              </a:ext>
            </a:extLst>
          </p:cNvPr>
          <p:cNvSpPr/>
          <p:nvPr/>
        </p:nvSpPr>
        <p:spPr>
          <a:xfrm>
            <a:off x="4160520" y="4389120"/>
            <a:ext cx="609600" cy="48768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9" name="矩形 8">
            <a:extLst>
              <a:ext uri="{FF2B5EF4-FFF2-40B4-BE49-F238E27FC236}">
                <a16:creationId xmlns:a16="http://schemas.microsoft.com/office/drawing/2014/main" id="{38856446-F66E-4613-94BA-9892AFCE9845}"/>
              </a:ext>
            </a:extLst>
          </p:cNvPr>
          <p:cNvSpPr/>
          <p:nvPr/>
        </p:nvSpPr>
        <p:spPr>
          <a:xfrm>
            <a:off x="3798094" y="7239000"/>
            <a:ext cx="743426" cy="48768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10" name="矩形 9">
            <a:extLst>
              <a:ext uri="{FF2B5EF4-FFF2-40B4-BE49-F238E27FC236}">
                <a16:creationId xmlns:a16="http://schemas.microsoft.com/office/drawing/2014/main" id="{EC5B9D20-5236-4EA5-B355-9249AF3544C7}"/>
              </a:ext>
            </a:extLst>
          </p:cNvPr>
          <p:cNvSpPr/>
          <p:nvPr/>
        </p:nvSpPr>
        <p:spPr>
          <a:xfrm>
            <a:off x="7178040" y="4209813"/>
            <a:ext cx="408093" cy="17930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effectLst/>
              <a:uFillTx/>
              <a:latin typeface="+mj-lt"/>
              <a:ea typeface="+mj-ea"/>
              <a:cs typeface="+mj-cs"/>
              <a:sym typeface="Helvetica"/>
            </a:endParaRPr>
          </a:p>
        </p:txBody>
      </p:sp>
      <p:sp>
        <p:nvSpPr>
          <p:cNvPr id="11" name="文字方塊 10">
            <a:extLst>
              <a:ext uri="{FF2B5EF4-FFF2-40B4-BE49-F238E27FC236}">
                <a16:creationId xmlns:a16="http://schemas.microsoft.com/office/drawing/2014/main" id="{8FF1D1A7-D310-4D0A-92C0-0E4DE6F5F0E2}"/>
              </a:ext>
            </a:extLst>
          </p:cNvPr>
          <p:cNvSpPr txBox="1"/>
          <p:nvPr/>
        </p:nvSpPr>
        <p:spPr>
          <a:xfrm>
            <a:off x="4606728" y="7254756"/>
            <a:ext cx="16339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3</a:t>
            </a:r>
            <a:endParaRPr lang="zh-TW" altLang="en-US" b="1" dirty="0">
              <a:solidFill>
                <a:srgbClr val="FF0000"/>
              </a:solidFill>
            </a:endParaRPr>
          </a:p>
        </p:txBody>
      </p:sp>
      <p:sp>
        <p:nvSpPr>
          <p:cNvPr id="12" name="文字方塊 11">
            <a:extLst>
              <a:ext uri="{FF2B5EF4-FFF2-40B4-BE49-F238E27FC236}">
                <a16:creationId xmlns:a16="http://schemas.microsoft.com/office/drawing/2014/main" id="{2CDAC2F8-A9DF-425D-9E2A-AC7BD2AA38A6}"/>
              </a:ext>
            </a:extLst>
          </p:cNvPr>
          <p:cNvSpPr txBox="1"/>
          <p:nvPr/>
        </p:nvSpPr>
        <p:spPr>
          <a:xfrm>
            <a:off x="6968928" y="4054544"/>
            <a:ext cx="16339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2</a:t>
            </a:r>
            <a:endParaRPr lang="zh-TW" altLang="en-US" b="1" dirty="0">
              <a:solidFill>
                <a:srgbClr val="FF0000"/>
              </a:solidFill>
            </a:endParaRPr>
          </a:p>
        </p:txBody>
      </p:sp>
      <p:sp>
        <p:nvSpPr>
          <p:cNvPr id="13" name="文字方塊 12">
            <a:extLst>
              <a:ext uri="{FF2B5EF4-FFF2-40B4-BE49-F238E27FC236}">
                <a16:creationId xmlns:a16="http://schemas.microsoft.com/office/drawing/2014/main" id="{A6245072-8B80-4F21-BAD3-F374F9851FF7}"/>
              </a:ext>
            </a:extLst>
          </p:cNvPr>
          <p:cNvSpPr txBox="1"/>
          <p:nvPr/>
        </p:nvSpPr>
        <p:spPr>
          <a:xfrm>
            <a:off x="4969154" y="4402956"/>
            <a:ext cx="163392" cy="3373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1</a:t>
            </a:r>
            <a:endParaRPr lang="zh-TW" altLang="en-US" b="1" dirty="0">
              <a:solidFill>
                <a:srgbClr val="FF0000"/>
              </a:solidFill>
            </a:endParaRPr>
          </a:p>
        </p:txBody>
      </p:sp>
      <p:pic>
        <p:nvPicPr>
          <p:cNvPr id="15" name="圖片 14">
            <a:extLst>
              <a:ext uri="{FF2B5EF4-FFF2-40B4-BE49-F238E27FC236}">
                <a16:creationId xmlns:a16="http://schemas.microsoft.com/office/drawing/2014/main" id="{EFC0641E-883C-44EE-9D01-5B6710CBCE62}"/>
              </a:ext>
            </a:extLst>
          </p:cNvPr>
          <p:cNvPicPr>
            <a:picLocks noChangeAspect="1"/>
          </p:cNvPicPr>
          <p:nvPr/>
        </p:nvPicPr>
        <p:blipFill rotWithShape="1">
          <a:blip r:embed="rId3"/>
          <a:srcRect l="7350" r="37578"/>
          <a:stretch/>
        </p:blipFill>
        <p:spPr>
          <a:xfrm>
            <a:off x="12024359" y="2295774"/>
            <a:ext cx="1295401" cy="611572"/>
          </a:xfrm>
          <a:prstGeom prst="rect">
            <a:avLst/>
          </a:prstGeom>
        </p:spPr>
      </p:pic>
      <p:pic>
        <p:nvPicPr>
          <p:cNvPr id="17" name="圖片 16">
            <a:extLst>
              <a:ext uri="{FF2B5EF4-FFF2-40B4-BE49-F238E27FC236}">
                <a16:creationId xmlns:a16="http://schemas.microsoft.com/office/drawing/2014/main" id="{EA841A9D-7281-4FBF-8343-A710A1BE461B}"/>
              </a:ext>
            </a:extLst>
          </p:cNvPr>
          <p:cNvPicPr>
            <a:picLocks noChangeAspect="1"/>
          </p:cNvPicPr>
          <p:nvPr/>
        </p:nvPicPr>
        <p:blipFill rotWithShape="1">
          <a:blip r:embed="rId3"/>
          <a:srcRect l="64254"/>
          <a:stretch/>
        </p:blipFill>
        <p:spPr>
          <a:xfrm>
            <a:off x="14173200" y="2295774"/>
            <a:ext cx="840820" cy="611572"/>
          </a:xfrm>
          <a:prstGeom prst="rect">
            <a:avLst/>
          </a:prstGeom>
        </p:spPr>
      </p:pic>
    </p:spTree>
    <p:extLst>
      <p:ext uri="{BB962C8B-B14F-4D97-AF65-F5344CB8AC3E}">
        <p14:creationId xmlns:p14="http://schemas.microsoft.com/office/powerpoint/2010/main" val="323724356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56BBEF97-6B67-4FBD-BD63-DD966F17C103}"/>
              </a:ext>
            </a:extLst>
          </p:cNvPr>
          <p:cNvGrpSpPr/>
          <p:nvPr/>
        </p:nvGrpSpPr>
        <p:grpSpPr>
          <a:xfrm>
            <a:off x="3092053" y="1413510"/>
            <a:ext cx="11156156" cy="8038516"/>
            <a:chOff x="2757964" y="1032510"/>
            <a:chExt cx="11156156" cy="8038516"/>
          </a:xfrm>
        </p:grpSpPr>
        <p:pic>
          <p:nvPicPr>
            <p:cNvPr id="5" name="圖片 4">
              <a:extLst>
                <a:ext uri="{FF2B5EF4-FFF2-40B4-BE49-F238E27FC236}">
                  <a16:creationId xmlns:a16="http://schemas.microsoft.com/office/drawing/2014/main" id="{3967C54E-0D17-4E56-A27A-D59AF3708B2F}"/>
                </a:ext>
              </a:extLst>
            </p:cNvPr>
            <p:cNvPicPr>
              <a:picLocks noChangeAspect="1"/>
            </p:cNvPicPr>
            <p:nvPr/>
          </p:nvPicPr>
          <p:blipFill>
            <a:blip r:embed="rId2"/>
            <a:stretch>
              <a:fillRect/>
            </a:stretch>
          </p:blipFill>
          <p:spPr>
            <a:xfrm>
              <a:off x="2757964" y="1032510"/>
              <a:ext cx="11156156" cy="8038516"/>
            </a:xfrm>
            <a:prstGeom prst="rect">
              <a:avLst/>
            </a:prstGeom>
          </p:spPr>
        </p:pic>
        <p:sp>
          <p:nvSpPr>
            <p:cNvPr id="6" name="矩形 5">
              <a:extLst>
                <a:ext uri="{FF2B5EF4-FFF2-40B4-BE49-F238E27FC236}">
                  <a16:creationId xmlns:a16="http://schemas.microsoft.com/office/drawing/2014/main" id="{CCC3ECE6-4C00-41CD-9438-8CB5A2D2A902}"/>
                </a:ext>
              </a:extLst>
            </p:cNvPr>
            <p:cNvSpPr/>
            <p:nvPr/>
          </p:nvSpPr>
          <p:spPr>
            <a:xfrm>
              <a:off x="2757964" y="5760720"/>
              <a:ext cx="6050756" cy="331030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7" name="矩形 6">
              <a:extLst>
                <a:ext uri="{FF2B5EF4-FFF2-40B4-BE49-F238E27FC236}">
                  <a16:creationId xmlns:a16="http://schemas.microsoft.com/office/drawing/2014/main" id="{B375BAC6-E25C-4B48-B5CC-65EDCFA7C0F7}"/>
                </a:ext>
              </a:extLst>
            </p:cNvPr>
            <p:cNvSpPr/>
            <p:nvPr/>
          </p:nvSpPr>
          <p:spPr>
            <a:xfrm>
              <a:off x="8930640" y="2011680"/>
              <a:ext cx="4983480" cy="260604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8" name="矩形 7">
              <a:extLst>
                <a:ext uri="{FF2B5EF4-FFF2-40B4-BE49-F238E27FC236}">
                  <a16:creationId xmlns:a16="http://schemas.microsoft.com/office/drawing/2014/main" id="{ED6D571E-2C7D-4023-81BD-0A607E5A3A8A}"/>
                </a:ext>
              </a:extLst>
            </p:cNvPr>
            <p:cNvSpPr/>
            <p:nvPr/>
          </p:nvSpPr>
          <p:spPr>
            <a:xfrm>
              <a:off x="8930640" y="4617720"/>
              <a:ext cx="4983480" cy="445330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9" name="文字方塊 8">
              <a:extLst>
                <a:ext uri="{FF2B5EF4-FFF2-40B4-BE49-F238E27FC236}">
                  <a16:creationId xmlns:a16="http://schemas.microsoft.com/office/drawing/2014/main" id="{E496EB22-84FC-471C-8EAC-0585CF896A57}"/>
                </a:ext>
              </a:extLst>
            </p:cNvPr>
            <p:cNvSpPr txBox="1"/>
            <p:nvPr/>
          </p:nvSpPr>
          <p:spPr>
            <a:xfrm>
              <a:off x="4267200" y="7864098"/>
              <a:ext cx="275844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TW" sz="2400" b="0" i="0" u="none" strike="noStrike" cap="none" spc="0" normalizeH="0" baseline="0" dirty="0">
                  <a:ln>
                    <a:noFill/>
                  </a:ln>
                  <a:solidFill>
                    <a:srgbClr val="FF0000"/>
                  </a:solidFill>
                  <a:effectLst/>
                  <a:uFillTx/>
                  <a:latin typeface="+mj-lt"/>
                  <a:ea typeface="+mj-ea"/>
                  <a:cs typeface="+mj-cs"/>
                  <a:sym typeface="Helvetica"/>
                </a:rPr>
                <a:t>Console</a:t>
              </a:r>
              <a:endParaRPr kumimoji="0" lang="zh-TW" altLang="en-US" sz="2400" b="0" i="0" u="none" strike="noStrike" cap="none" spc="0" normalizeH="0" baseline="0" dirty="0">
                <a:ln>
                  <a:noFill/>
                </a:ln>
                <a:solidFill>
                  <a:srgbClr val="FF0000"/>
                </a:solidFill>
                <a:effectLst/>
                <a:uFillTx/>
                <a:latin typeface="+mj-lt"/>
                <a:ea typeface="+mj-ea"/>
                <a:cs typeface="+mj-cs"/>
                <a:sym typeface="Helvetica"/>
              </a:endParaRPr>
            </a:p>
          </p:txBody>
        </p:sp>
        <p:sp>
          <p:nvSpPr>
            <p:cNvPr id="10" name="文字方塊 9">
              <a:extLst>
                <a:ext uri="{FF2B5EF4-FFF2-40B4-BE49-F238E27FC236}">
                  <a16:creationId xmlns:a16="http://schemas.microsoft.com/office/drawing/2014/main" id="{3344D8E8-099B-458F-B095-C7A6957E7E52}"/>
                </a:ext>
              </a:extLst>
            </p:cNvPr>
            <p:cNvSpPr txBox="1"/>
            <p:nvPr/>
          </p:nvSpPr>
          <p:spPr>
            <a:xfrm>
              <a:off x="9113520" y="3977898"/>
              <a:ext cx="393192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TW">
                  <a:solidFill>
                    <a:srgbClr val="FF0000"/>
                  </a:solidFill>
                </a:rPr>
                <a:t>Environment</a:t>
              </a:r>
              <a:r>
                <a:rPr lang="zh-TW" altLang="en-US" dirty="0">
                  <a:solidFill>
                    <a:srgbClr val="FF0000"/>
                  </a:solidFill>
                </a:rPr>
                <a:t>、</a:t>
              </a:r>
              <a:r>
                <a:rPr lang="en-US" altLang="zh-TW" dirty="0">
                  <a:solidFill>
                    <a:srgbClr val="FF0000"/>
                  </a:solidFill>
                </a:rPr>
                <a:t>History</a:t>
              </a:r>
              <a:endParaRPr kumimoji="0" lang="zh-TW" altLang="en-US" sz="2400" b="0" i="0" u="none" strike="noStrike" cap="none" spc="0" normalizeH="0" baseline="0" dirty="0">
                <a:ln>
                  <a:noFill/>
                </a:ln>
                <a:solidFill>
                  <a:srgbClr val="FF0000"/>
                </a:solidFill>
                <a:effectLst/>
                <a:uFillTx/>
                <a:latin typeface="+mj-lt"/>
                <a:ea typeface="+mj-ea"/>
                <a:cs typeface="+mj-cs"/>
                <a:sym typeface="Helvetica"/>
              </a:endParaRPr>
            </a:p>
          </p:txBody>
        </p:sp>
        <p:sp>
          <p:nvSpPr>
            <p:cNvPr id="11" name="文字方塊 10">
              <a:extLst>
                <a:ext uri="{FF2B5EF4-FFF2-40B4-BE49-F238E27FC236}">
                  <a16:creationId xmlns:a16="http://schemas.microsoft.com/office/drawing/2014/main" id="{5AF82AB3-B5B6-41FA-A686-D364A9D15D0F}"/>
                </a:ext>
              </a:extLst>
            </p:cNvPr>
            <p:cNvSpPr txBox="1"/>
            <p:nvPr/>
          </p:nvSpPr>
          <p:spPr>
            <a:xfrm>
              <a:off x="9113520" y="7392174"/>
              <a:ext cx="275844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TW" dirty="0">
                  <a:solidFill>
                    <a:srgbClr val="FF0000"/>
                  </a:solidFill>
                </a:rPr>
                <a:t>Plots</a:t>
              </a:r>
              <a:endParaRPr kumimoji="0" lang="zh-TW" altLang="en-US" sz="2400" b="0" i="0" u="none" strike="noStrike" cap="none" spc="0" normalizeH="0" baseline="0" dirty="0">
                <a:ln>
                  <a:noFill/>
                </a:ln>
                <a:solidFill>
                  <a:srgbClr val="FF0000"/>
                </a:solidFill>
                <a:effectLst/>
                <a:uFillTx/>
                <a:latin typeface="+mj-lt"/>
                <a:ea typeface="+mj-ea"/>
                <a:cs typeface="+mj-cs"/>
                <a:sym typeface="Helvetica"/>
              </a:endParaRPr>
            </a:p>
          </p:txBody>
        </p:sp>
      </p:grpSp>
      <p:sp>
        <p:nvSpPr>
          <p:cNvPr id="13" name="File -&gt; Reopen with Encoding -&gt; UTF-8 (for MS Windows 中中文顯示)…">
            <a:extLst>
              <a:ext uri="{FF2B5EF4-FFF2-40B4-BE49-F238E27FC236}">
                <a16:creationId xmlns:a16="http://schemas.microsoft.com/office/drawing/2014/main" id="{9E486BCB-8288-4A7C-B458-9579BB933923}"/>
              </a:ext>
            </a:extLst>
          </p:cNvPr>
          <p:cNvSpPr txBox="1">
            <a:spLocks noGrp="1"/>
          </p:cNvSpPr>
          <p:nvPr>
            <p:ph type="body" idx="1"/>
          </p:nvPr>
        </p:nvSpPr>
        <p:spPr>
          <a:xfrm>
            <a:off x="812839" y="491232"/>
            <a:ext cx="14800185" cy="754380"/>
          </a:xfrm>
          <a:prstGeom prst="rect">
            <a:avLst/>
          </a:prstGeom>
        </p:spPr>
        <p:txBody>
          <a:bodyPr>
            <a:normAutofit/>
          </a:bodyPr>
          <a:lstStyle/>
          <a:p>
            <a:pPr marL="333375" indent="-333375" defTabSz="438150">
              <a:spcBef>
                <a:spcPts val="3100"/>
              </a:spcBef>
              <a:defRPr sz="2400"/>
            </a:pPr>
            <a:r>
              <a:rPr sz="2800" dirty="0" err="1"/>
              <a:t>程式碼執行的結果顯示在Console、Environment、History、Plots等中</a:t>
            </a:r>
            <a:endParaRPr sz="2800" dirty="0"/>
          </a:p>
        </p:txBody>
      </p:sp>
    </p:spTree>
    <p:extLst>
      <p:ext uri="{BB962C8B-B14F-4D97-AF65-F5344CB8AC3E}">
        <p14:creationId xmlns:p14="http://schemas.microsoft.com/office/powerpoint/2010/main" val="235790892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 name="智慧型系統 ~ 為何而戰？"/>
          <p:cNvSpPr txBox="1">
            <a:spLocks noGrp="1"/>
          </p:cNvSpPr>
          <p:nvPr>
            <p:ph type="title"/>
          </p:nvPr>
        </p:nvSpPr>
        <p:spPr>
          <a:prstGeom prst="rect">
            <a:avLst/>
          </a:prstGeom>
        </p:spPr>
        <p:txBody>
          <a:bodyPr/>
          <a:lstStyle>
            <a:lvl1pPr defTabSz="566673">
              <a:defRPr sz="7700"/>
            </a:lvl1pPr>
          </a:lstStyle>
          <a:p>
            <a:r>
              <a:t>智慧型系統 ~ 為何而戰？</a:t>
            </a:r>
          </a:p>
        </p:txBody>
      </p:sp>
      <p:sp>
        <p:nvSpPr>
          <p:cNvPr id="139" name="依輸入的飲食各類食物之蛋白質攝取比例，判斷使用者可能的居住地區…"/>
          <p:cNvSpPr txBox="1">
            <a:spLocks noGrp="1"/>
          </p:cNvSpPr>
          <p:nvPr>
            <p:ph type="body" idx="1"/>
          </p:nvPr>
        </p:nvSpPr>
        <p:spPr>
          <a:prstGeom prst="rect">
            <a:avLst/>
          </a:prstGeom>
        </p:spPr>
        <p:txBody>
          <a:bodyPr/>
          <a:lstStyle/>
          <a:p>
            <a:pPr marL="311150" indent="-311150" defTabSz="408940">
              <a:spcBef>
                <a:spcPts val="2900"/>
              </a:spcBef>
              <a:defRPr sz="2200"/>
            </a:pPr>
            <a:r>
              <a:t>依輸入的飲食各類食物之蛋白質攝取比例，判斷使用者可能的居住地區</a:t>
            </a:r>
          </a:p>
          <a:p>
            <a:pPr marL="311150" indent="-311150" defTabSz="408940">
              <a:spcBef>
                <a:spcPts val="2900"/>
              </a:spcBef>
              <a:defRPr sz="2200"/>
            </a:pPr>
            <a:endParaRPr/>
          </a:p>
          <a:p>
            <a:pPr marL="311150" indent="-311150" defTabSz="408940">
              <a:spcBef>
                <a:spcPts val="2900"/>
              </a:spcBef>
              <a:defRPr sz="2200"/>
            </a:pPr>
            <a:r>
              <a:t>How to do it ?</a:t>
            </a:r>
          </a:p>
          <a:p>
            <a:pPr marL="622300" lvl="1" indent="-311150" defTabSz="408940">
              <a:spcBef>
                <a:spcPts val="2900"/>
              </a:spcBef>
              <a:defRPr sz="2200"/>
            </a:pPr>
            <a:r>
              <a:t>資料分析與模型 Data analysis and models</a:t>
            </a:r>
          </a:p>
          <a:p>
            <a:pPr marL="622300" lvl="1" indent="-311150" defTabSz="408940">
              <a:spcBef>
                <a:spcPts val="2900"/>
              </a:spcBef>
              <a:defRPr sz="2200"/>
            </a:pPr>
            <a:r>
              <a:t>弱AI還是從資料/知識中擷取洞見</a:t>
            </a:r>
          </a:p>
          <a:p>
            <a:pPr marL="311150" indent="-311150" defTabSz="408940">
              <a:spcBef>
                <a:spcPts val="2900"/>
              </a:spcBef>
              <a:defRPr sz="2200"/>
            </a:pPr>
            <a:r>
              <a:t>What kind of data and modeling technique we need?</a:t>
            </a:r>
          </a:p>
          <a:p>
            <a:pPr marL="622300" lvl="1" indent="-311150" defTabSz="408940">
              <a:spcBef>
                <a:spcPts val="2900"/>
              </a:spcBef>
              <a:defRPr sz="2200"/>
            </a:pPr>
            <a:r>
              <a:t>各國家或地區飲食(蛋白質攝取)習慣數據</a:t>
            </a:r>
          </a:p>
          <a:p>
            <a:pPr marL="622300" lvl="1" indent="-311150" defTabSz="408940">
              <a:spcBef>
                <a:spcPts val="2900"/>
              </a:spcBef>
              <a:defRPr sz="2200"/>
            </a:pPr>
            <a:r>
              <a:t>資料前處理、集群分析(非監督式學習, Food_clustering)、分類模型(監督式學習)、更複雜的模型與學習方式(一定會更好嗎？)</a:t>
            </a:r>
          </a:p>
        </p:txBody>
      </p:sp>
      <p:pic>
        <p:nvPicPr>
          <p:cNvPr id="140" name="Image" descr="Image"/>
          <p:cNvPicPr>
            <a:picLocks noChangeAspect="1"/>
          </p:cNvPicPr>
          <p:nvPr/>
        </p:nvPicPr>
        <p:blipFill>
          <a:blip r:embed="rId2"/>
          <a:stretch>
            <a:fillRect/>
          </a:stretch>
        </p:blipFill>
        <p:spPr>
          <a:xfrm>
            <a:off x="10826931" y="2590800"/>
            <a:ext cx="3871882" cy="1964459"/>
          </a:xfrm>
          <a:prstGeom prst="rect">
            <a:avLst/>
          </a:prstGeom>
          <a:ln w="12700">
            <a:miter lim="400000"/>
          </a:ln>
        </p:spPr>
      </p:pic>
      <p:pic>
        <p:nvPicPr>
          <p:cNvPr id="141" name="Image" descr="Image"/>
          <p:cNvPicPr>
            <a:picLocks noChangeAspect="1"/>
          </p:cNvPicPr>
          <p:nvPr/>
        </p:nvPicPr>
        <p:blipFill>
          <a:blip r:embed="rId3"/>
          <a:stretch>
            <a:fillRect/>
          </a:stretch>
        </p:blipFill>
        <p:spPr>
          <a:xfrm>
            <a:off x="10334162" y="4120783"/>
            <a:ext cx="4857419" cy="3622589"/>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pyder整合式開發環境(IDE)畫面"/>
          <p:cNvSpPr txBox="1">
            <a:spLocks noGrp="1"/>
          </p:cNvSpPr>
          <p:nvPr>
            <p:ph type="body" sz="quarter" idx="1"/>
          </p:nvPr>
        </p:nvSpPr>
        <p:spPr>
          <a:xfrm>
            <a:off x="2068521" y="8153400"/>
            <a:ext cx="13953493" cy="1295400"/>
          </a:xfrm>
          <a:prstGeom prst="rect">
            <a:avLst/>
          </a:prstGeom>
        </p:spPr>
        <p:txBody>
          <a:bodyPr>
            <a:noAutofit/>
          </a:bodyPr>
          <a:lstStyle/>
          <a:p>
            <a:r>
              <a:rPr sz="4000" dirty="0" err="1"/>
              <a:t>Spyder整合式開發環境</a:t>
            </a:r>
            <a:r>
              <a:rPr sz="4000" dirty="0"/>
              <a:t>(IDE)</a:t>
            </a:r>
            <a:r>
              <a:rPr sz="4000" dirty="0" err="1"/>
              <a:t>畫面</a:t>
            </a:r>
            <a:r>
              <a:rPr lang="en-US" sz="4000" dirty="0"/>
              <a:t> – </a:t>
            </a:r>
            <a:r>
              <a:rPr lang="en-US" sz="4000" dirty="0" err="1">
                <a:solidFill>
                  <a:srgbClr val="FF0000"/>
                </a:solidFill>
              </a:rPr>
              <a:t>預設佈局</a:t>
            </a:r>
            <a:r>
              <a:rPr lang="en-US" sz="4000" dirty="0">
                <a:solidFill>
                  <a:srgbClr val="FF0000"/>
                </a:solidFill>
              </a:rPr>
              <a:t>(</a:t>
            </a:r>
            <a:r>
              <a:rPr lang="en-US" sz="4000" dirty="0" err="1">
                <a:solidFill>
                  <a:srgbClr val="FF0000"/>
                </a:solidFill>
              </a:rPr>
              <a:t>三個格窗</a:t>
            </a:r>
            <a:r>
              <a:rPr lang="en-US" sz="4000" dirty="0">
                <a:solidFill>
                  <a:srgbClr val="FF0000"/>
                </a:solidFill>
              </a:rPr>
              <a:t>)</a:t>
            </a:r>
            <a:br>
              <a:rPr lang="en-US" sz="4000" dirty="0">
                <a:solidFill>
                  <a:srgbClr val="FF0000"/>
                </a:solidFill>
              </a:rPr>
            </a:br>
            <a:r>
              <a:rPr lang="en-US" sz="4000" dirty="0">
                <a:solidFill>
                  <a:srgbClr val="FF0000"/>
                </a:solidFill>
              </a:rPr>
              <a:t>View</a:t>
            </a:r>
            <a:r>
              <a:rPr lang="en-US" sz="4000" dirty="0">
                <a:solidFill>
                  <a:srgbClr val="FF0000"/>
                </a:solidFill>
                <a:sym typeface="Wingdings" panose="05000000000000000000" pitchFamily="2" charset="2"/>
              </a:rPr>
              <a:t></a:t>
            </a:r>
            <a:r>
              <a:rPr lang="en-US" sz="4000" dirty="0">
                <a:solidFill>
                  <a:srgbClr val="FF0000"/>
                </a:solidFill>
              </a:rPr>
              <a:t> Window layouts --&gt; Spyder Default Layout</a:t>
            </a:r>
            <a:endParaRPr sz="4000" dirty="0">
              <a:solidFill>
                <a:srgbClr val="FF0000"/>
              </a:solidFill>
            </a:endParaRPr>
          </a:p>
        </p:txBody>
      </p:sp>
      <p:pic>
        <p:nvPicPr>
          <p:cNvPr id="2" name="Picture 1">
            <a:extLst>
              <a:ext uri="{FF2B5EF4-FFF2-40B4-BE49-F238E27FC236}">
                <a16:creationId xmlns:a16="http://schemas.microsoft.com/office/drawing/2014/main" id="{69D2D06E-64AF-B14D-999C-02355CCA17A5}"/>
              </a:ext>
            </a:extLst>
          </p:cNvPr>
          <p:cNvPicPr>
            <a:picLocks noChangeAspect="1"/>
          </p:cNvPicPr>
          <p:nvPr/>
        </p:nvPicPr>
        <p:blipFill>
          <a:blip r:embed="rId2"/>
          <a:stretch>
            <a:fillRect/>
          </a:stretch>
        </p:blipFill>
        <p:spPr>
          <a:xfrm>
            <a:off x="1753657" y="117230"/>
            <a:ext cx="14380165" cy="7932985"/>
          </a:xfrm>
          <a:prstGeom prst="rect">
            <a:avLst/>
          </a:prstGeom>
        </p:spPr>
      </p:pic>
    </p:spTree>
    <p:extLst>
      <p:ext uri="{BB962C8B-B14F-4D97-AF65-F5344CB8AC3E}">
        <p14:creationId xmlns:p14="http://schemas.microsoft.com/office/powerpoint/2010/main" val="246384049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pyder整合式開發環境(IDE)畫面"/>
          <p:cNvSpPr txBox="1">
            <a:spLocks noGrp="1"/>
          </p:cNvSpPr>
          <p:nvPr>
            <p:ph type="body" sz="quarter" idx="1"/>
          </p:nvPr>
        </p:nvSpPr>
        <p:spPr>
          <a:xfrm>
            <a:off x="1294803" y="8223737"/>
            <a:ext cx="15646878" cy="1529861"/>
          </a:xfrm>
          <a:prstGeom prst="rect">
            <a:avLst/>
          </a:prstGeom>
        </p:spPr>
        <p:txBody>
          <a:bodyPr>
            <a:noAutofit/>
          </a:bodyPr>
          <a:lstStyle/>
          <a:p>
            <a:r>
              <a:rPr sz="4000" dirty="0" err="1"/>
              <a:t>Spyder整合式開發環境</a:t>
            </a:r>
            <a:r>
              <a:rPr sz="4000" dirty="0"/>
              <a:t>(IDE)</a:t>
            </a:r>
            <a:r>
              <a:rPr lang="zh-TW" altLang="en-US" sz="4000" dirty="0"/>
              <a:t>畫面 </a:t>
            </a:r>
            <a:r>
              <a:rPr lang="en-US" altLang="zh-TW" sz="4000" dirty="0"/>
              <a:t>– </a:t>
            </a:r>
            <a:r>
              <a:rPr lang="en-US" altLang="zh-TW" sz="4000" dirty="0">
                <a:solidFill>
                  <a:srgbClr val="FF0000"/>
                </a:solidFill>
              </a:rPr>
              <a:t>RStudio</a:t>
            </a:r>
            <a:r>
              <a:rPr lang="zh-TW" altLang="en-US" sz="4000" dirty="0">
                <a:solidFill>
                  <a:srgbClr val="FF0000"/>
                </a:solidFill>
              </a:rPr>
              <a:t>佈局</a:t>
            </a:r>
            <a:r>
              <a:rPr lang="en-US" altLang="zh-TW" sz="4000" dirty="0">
                <a:solidFill>
                  <a:srgbClr val="FF0000"/>
                </a:solidFill>
              </a:rPr>
              <a:t>(</a:t>
            </a:r>
            <a:r>
              <a:rPr lang="zh-TW" altLang="en-US" sz="4000" dirty="0">
                <a:solidFill>
                  <a:srgbClr val="FF0000"/>
                </a:solidFill>
              </a:rPr>
              <a:t>四個窗格</a:t>
            </a:r>
            <a:r>
              <a:rPr lang="en-US" altLang="zh-TW" sz="4000" dirty="0">
                <a:solidFill>
                  <a:srgbClr val="FF0000"/>
                </a:solidFill>
              </a:rPr>
              <a:t>)</a:t>
            </a:r>
            <a:br>
              <a:rPr lang="en-US" altLang="zh-TW" sz="4000" dirty="0">
                <a:solidFill>
                  <a:srgbClr val="FF0000"/>
                </a:solidFill>
              </a:rPr>
            </a:br>
            <a:r>
              <a:rPr lang="en-US" altLang="zh-TW" sz="4000" dirty="0">
                <a:solidFill>
                  <a:srgbClr val="FF0000"/>
                </a:solidFill>
              </a:rPr>
              <a:t>View--&gt; Window layouts--&gt; </a:t>
            </a:r>
            <a:r>
              <a:rPr lang="en-US" altLang="zh-TW" sz="4000" dirty="0" err="1">
                <a:solidFill>
                  <a:srgbClr val="FF0000"/>
                </a:solidFill>
              </a:rPr>
              <a:t>Rstudio</a:t>
            </a:r>
            <a:r>
              <a:rPr lang="en-US" altLang="zh-TW" sz="4000" dirty="0">
                <a:solidFill>
                  <a:srgbClr val="FF0000"/>
                </a:solidFill>
              </a:rPr>
              <a:t> layout</a:t>
            </a:r>
            <a:r>
              <a:rPr lang="en-US" altLang="zh-TW" sz="4000" dirty="0">
                <a:solidFill>
                  <a:srgbClr val="C00000"/>
                </a:solidFill>
              </a:rPr>
              <a:t> (</a:t>
            </a:r>
            <a:r>
              <a:rPr lang="zh-TW" altLang="en-US" sz="4000" dirty="0">
                <a:solidFill>
                  <a:srgbClr val="C00000"/>
                </a:solidFill>
              </a:rPr>
              <a:t>有些版本可能已無此選項</a:t>
            </a:r>
            <a:r>
              <a:rPr lang="en-US" altLang="zh-TW" sz="4000" dirty="0">
                <a:solidFill>
                  <a:srgbClr val="C00000"/>
                </a:solidFill>
              </a:rPr>
              <a:t>)</a:t>
            </a:r>
            <a:endParaRPr sz="4000" dirty="0">
              <a:solidFill>
                <a:srgbClr val="FF0000"/>
              </a:solidFill>
            </a:endParaRPr>
          </a:p>
        </p:txBody>
      </p:sp>
      <p:pic>
        <p:nvPicPr>
          <p:cNvPr id="3" name="圖片 2">
            <a:extLst>
              <a:ext uri="{FF2B5EF4-FFF2-40B4-BE49-F238E27FC236}">
                <a16:creationId xmlns:a16="http://schemas.microsoft.com/office/drawing/2014/main" id="{A3123527-D88F-4161-A794-0A733C20B270}"/>
              </a:ext>
            </a:extLst>
          </p:cNvPr>
          <p:cNvPicPr>
            <a:picLocks noChangeAspect="1"/>
          </p:cNvPicPr>
          <p:nvPr/>
        </p:nvPicPr>
        <p:blipFill>
          <a:blip r:embed="rId2"/>
          <a:stretch>
            <a:fillRect/>
          </a:stretch>
        </p:blipFill>
        <p:spPr>
          <a:xfrm>
            <a:off x="1586360" y="1"/>
            <a:ext cx="14852263" cy="8044976"/>
          </a:xfrm>
          <a:prstGeom prst="rect">
            <a:avLst/>
          </a:prstGeom>
        </p:spPr>
      </p:pic>
      <p:sp>
        <p:nvSpPr>
          <p:cNvPr id="6" name="文字方塊 11">
            <a:extLst>
              <a:ext uri="{FF2B5EF4-FFF2-40B4-BE49-F238E27FC236}">
                <a16:creationId xmlns:a16="http://schemas.microsoft.com/office/drawing/2014/main" id="{1B21EC79-FC21-4221-AD57-02C64E4AEA75}"/>
              </a:ext>
            </a:extLst>
          </p:cNvPr>
          <p:cNvSpPr txBox="1"/>
          <p:nvPr/>
        </p:nvSpPr>
        <p:spPr>
          <a:xfrm>
            <a:off x="10174305" y="4066270"/>
            <a:ext cx="1949252" cy="471924"/>
          </a:xfrm>
          <a:prstGeom prst="rect">
            <a:avLst/>
          </a:prstGeom>
          <a:solidFill>
            <a:srgbClr val="FFE699"/>
          </a:solidFill>
          <a:ln w="28575" cap="flat">
            <a:solidFill>
              <a:srgbClr val="FFC81F"/>
            </a:solid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1pPr>
            <a:lvl2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9pPr>
          </a:lstStyle>
          <a:p>
            <a:r>
              <a:rPr lang="zh-TW" altLang="en-US" dirty="0">
                <a:solidFill>
                  <a:srgbClr val="C00000"/>
                </a:solidFill>
                <a:latin typeface="標楷體" panose="03000509000000000000" pitchFamily="65" charset="-120"/>
                <a:ea typeface="標楷體" panose="03000509000000000000" pitchFamily="65" charset="-120"/>
              </a:rPr>
              <a:t>變數檢視視窗</a:t>
            </a:r>
          </a:p>
        </p:txBody>
      </p:sp>
      <p:sp>
        <p:nvSpPr>
          <p:cNvPr id="7" name="文字方塊 5">
            <a:extLst>
              <a:ext uri="{FF2B5EF4-FFF2-40B4-BE49-F238E27FC236}">
                <a16:creationId xmlns:a16="http://schemas.microsoft.com/office/drawing/2014/main" id="{45AEC41F-3D1B-4965-8532-258C26F60768}"/>
              </a:ext>
            </a:extLst>
          </p:cNvPr>
          <p:cNvSpPr txBox="1"/>
          <p:nvPr/>
        </p:nvSpPr>
        <p:spPr>
          <a:xfrm>
            <a:off x="3484757" y="4529017"/>
            <a:ext cx="1641475" cy="471924"/>
          </a:xfrm>
          <a:prstGeom prst="rect">
            <a:avLst/>
          </a:prstGeom>
          <a:solidFill>
            <a:srgbClr val="FFE699"/>
          </a:solidFill>
          <a:ln w="28575" cap="flat">
            <a:solidFill>
              <a:srgbClr val="FFC81F"/>
            </a:solid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1pPr>
            <a:lvl2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9pPr>
          </a:lstStyle>
          <a:p>
            <a:r>
              <a:rPr lang="zh-TW" altLang="en-US" dirty="0">
                <a:latin typeface="標楷體" panose="03000509000000000000" pitchFamily="65" charset="-120"/>
                <a:ea typeface="標楷體" panose="03000509000000000000" pitchFamily="65" charset="-120"/>
              </a:rPr>
              <a:t>程式編輯區</a:t>
            </a:r>
          </a:p>
        </p:txBody>
      </p:sp>
      <p:cxnSp>
        <p:nvCxnSpPr>
          <p:cNvPr id="8" name="直線單箭頭接點 7">
            <a:extLst>
              <a:ext uri="{FF2B5EF4-FFF2-40B4-BE49-F238E27FC236}">
                <a16:creationId xmlns:a16="http://schemas.microsoft.com/office/drawing/2014/main" id="{2D707626-BB23-4C5B-8830-14505483B327}"/>
              </a:ext>
            </a:extLst>
          </p:cNvPr>
          <p:cNvCxnSpPr/>
          <p:nvPr/>
        </p:nvCxnSpPr>
        <p:spPr>
          <a:xfrm flipV="1">
            <a:off x="4610315" y="3825520"/>
            <a:ext cx="232262" cy="663480"/>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9" name="直線單箭頭接點 8">
            <a:extLst>
              <a:ext uri="{FF2B5EF4-FFF2-40B4-BE49-F238E27FC236}">
                <a16:creationId xmlns:a16="http://schemas.microsoft.com/office/drawing/2014/main" id="{5029752A-A3E5-487A-9F01-F1A4D48BC47D}"/>
              </a:ext>
            </a:extLst>
          </p:cNvPr>
          <p:cNvCxnSpPr>
            <a:cxnSpLocks/>
          </p:cNvCxnSpPr>
          <p:nvPr/>
        </p:nvCxnSpPr>
        <p:spPr>
          <a:xfrm>
            <a:off x="11134750" y="4538194"/>
            <a:ext cx="604684" cy="33860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10" name="文字方塊 14">
            <a:extLst>
              <a:ext uri="{FF2B5EF4-FFF2-40B4-BE49-F238E27FC236}">
                <a16:creationId xmlns:a16="http://schemas.microsoft.com/office/drawing/2014/main" id="{D284BE3D-D00E-4A25-A85E-4EA51C5AD216}"/>
              </a:ext>
            </a:extLst>
          </p:cNvPr>
          <p:cNvSpPr txBox="1"/>
          <p:nvPr/>
        </p:nvSpPr>
        <p:spPr>
          <a:xfrm>
            <a:off x="10789859" y="6931167"/>
            <a:ext cx="1333698" cy="471924"/>
          </a:xfrm>
          <a:prstGeom prst="rect">
            <a:avLst/>
          </a:prstGeom>
          <a:solidFill>
            <a:srgbClr val="FFE699"/>
          </a:solidFill>
          <a:ln w="28575" cap="flat">
            <a:solidFill>
              <a:srgbClr val="FFC81F"/>
            </a:solid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1pPr>
            <a:lvl2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9pPr>
          </a:lstStyle>
          <a:p>
            <a:r>
              <a:rPr lang="zh-TW" altLang="en-US" dirty="0">
                <a:latin typeface="標楷體" panose="03000509000000000000" pitchFamily="65" charset="-120"/>
                <a:ea typeface="標楷體" panose="03000509000000000000" pitchFamily="65" charset="-120"/>
              </a:rPr>
              <a:t>檔案總管</a:t>
            </a:r>
          </a:p>
        </p:txBody>
      </p:sp>
      <p:cxnSp>
        <p:nvCxnSpPr>
          <p:cNvPr id="11" name="直線單箭頭接點 10">
            <a:extLst>
              <a:ext uri="{FF2B5EF4-FFF2-40B4-BE49-F238E27FC236}">
                <a16:creationId xmlns:a16="http://schemas.microsoft.com/office/drawing/2014/main" id="{55042CD2-FDCE-4B4C-8218-AFAC523F4858}"/>
              </a:ext>
            </a:extLst>
          </p:cNvPr>
          <p:cNvCxnSpPr>
            <a:cxnSpLocks/>
          </p:cNvCxnSpPr>
          <p:nvPr/>
        </p:nvCxnSpPr>
        <p:spPr>
          <a:xfrm>
            <a:off x="11511141" y="7419038"/>
            <a:ext cx="456587" cy="39689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12" name="文字方塊 20">
            <a:extLst>
              <a:ext uri="{FF2B5EF4-FFF2-40B4-BE49-F238E27FC236}">
                <a16:creationId xmlns:a16="http://schemas.microsoft.com/office/drawing/2014/main" id="{428D5105-AF62-4B7B-8F88-1C515BE06A2E}"/>
              </a:ext>
            </a:extLst>
          </p:cNvPr>
          <p:cNvSpPr txBox="1"/>
          <p:nvPr/>
        </p:nvSpPr>
        <p:spPr>
          <a:xfrm>
            <a:off x="6888880" y="5833533"/>
            <a:ext cx="2021387" cy="471924"/>
          </a:xfrm>
          <a:prstGeom prst="rect">
            <a:avLst/>
          </a:prstGeom>
          <a:solidFill>
            <a:srgbClr val="FFE699"/>
          </a:solidFill>
          <a:ln w="28575" cap="flat">
            <a:solidFill>
              <a:srgbClr val="FFC81F"/>
            </a:solid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1pPr>
            <a:lvl2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9pPr>
          </a:lstStyle>
          <a:p>
            <a:r>
              <a:rPr lang="en-US" altLang="zh-TW" dirty="0" err="1">
                <a:latin typeface="Dubai Medium" panose="020B0603030403030204" pitchFamily="34" charset="-78"/>
                <a:ea typeface="標楷體" panose="03000509000000000000" pitchFamily="65" charset="-120"/>
                <a:cs typeface="Dubai Medium" panose="020B0603030403030204" pitchFamily="34" charset="-78"/>
              </a:rPr>
              <a:t>IPython</a:t>
            </a:r>
            <a:r>
              <a:rPr lang="zh-TW" altLang="en-US" dirty="0">
                <a:latin typeface="標楷體" panose="03000509000000000000" pitchFamily="65" charset="-120"/>
                <a:ea typeface="標楷體" panose="03000509000000000000" pitchFamily="65" charset="-120"/>
              </a:rPr>
              <a:t>主控台</a:t>
            </a:r>
          </a:p>
        </p:txBody>
      </p:sp>
      <p:cxnSp>
        <p:nvCxnSpPr>
          <p:cNvPr id="13" name="直線單箭頭接點 12">
            <a:extLst>
              <a:ext uri="{FF2B5EF4-FFF2-40B4-BE49-F238E27FC236}">
                <a16:creationId xmlns:a16="http://schemas.microsoft.com/office/drawing/2014/main" id="{EEC42B07-C8A3-46CE-A27E-913D7A97A593}"/>
              </a:ext>
            </a:extLst>
          </p:cNvPr>
          <p:cNvCxnSpPr>
            <a:cxnSpLocks/>
          </p:cNvCxnSpPr>
          <p:nvPr/>
        </p:nvCxnSpPr>
        <p:spPr>
          <a:xfrm flipH="1">
            <a:off x="7428428" y="6318157"/>
            <a:ext cx="471144" cy="62253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14" name="文字方塊 24">
            <a:extLst>
              <a:ext uri="{FF2B5EF4-FFF2-40B4-BE49-F238E27FC236}">
                <a16:creationId xmlns:a16="http://schemas.microsoft.com/office/drawing/2014/main" id="{28D61392-E88B-48E5-B4CE-2A8DC5115E8C}"/>
              </a:ext>
            </a:extLst>
          </p:cNvPr>
          <p:cNvSpPr txBox="1"/>
          <p:nvPr/>
        </p:nvSpPr>
        <p:spPr>
          <a:xfrm>
            <a:off x="12685032" y="4012837"/>
            <a:ext cx="1333698" cy="471924"/>
          </a:xfrm>
          <a:prstGeom prst="rect">
            <a:avLst/>
          </a:prstGeom>
          <a:solidFill>
            <a:srgbClr val="FFE699"/>
          </a:solidFill>
          <a:ln w="28575" cap="flat">
            <a:solidFill>
              <a:srgbClr val="FFC81F"/>
            </a:solid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1pPr>
            <a:lvl2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9pPr>
          </a:lstStyle>
          <a:p>
            <a:r>
              <a:rPr lang="zh-TW" altLang="en-US" dirty="0">
                <a:latin typeface="Dubai Medium" panose="020B0603030403030204" pitchFamily="34" charset="-78"/>
                <a:ea typeface="標楷體" panose="03000509000000000000" pitchFamily="65" charset="-120"/>
                <a:cs typeface="Dubai Medium" panose="020B0603030403030204" pitchFamily="34" charset="-78"/>
              </a:rPr>
              <a:t>指令歷程</a:t>
            </a:r>
            <a:endParaRPr lang="zh-TW" altLang="en-US" dirty="0">
              <a:latin typeface="標楷體" panose="03000509000000000000" pitchFamily="65" charset="-120"/>
              <a:ea typeface="標楷體" panose="03000509000000000000" pitchFamily="65" charset="-120"/>
            </a:endParaRPr>
          </a:p>
        </p:txBody>
      </p:sp>
      <p:cxnSp>
        <p:nvCxnSpPr>
          <p:cNvPr id="15" name="直線單箭頭接點 14">
            <a:extLst>
              <a:ext uri="{FF2B5EF4-FFF2-40B4-BE49-F238E27FC236}">
                <a16:creationId xmlns:a16="http://schemas.microsoft.com/office/drawing/2014/main" id="{04029C6A-0CB1-4134-9BD1-DE35098A1AA1}"/>
              </a:ext>
            </a:extLst>
          </p:cNvPr>
          <p:cNvCxnSpPr>
            <a:cxnSpLocks/>
          </p:cNvCxnSpPr>
          <p:nvPr/>
        </p:nvCxnSpPr>
        <p:spPr>
          <a:xfrm flipH="1">
            <a:off x="12904557" y="4484762"/>
            <a:ext cx="575822" cy="392038"/>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A7AFFD35-123B-3743-82B1-0F1CD2AE3882}"/>
              </a:ext>
            </a:extLst>
          </p:cNvPr>
          <p:cNvSpPr/>
          <p:nvPr/>
        </p:nvSpPr>
        <p:spPr>
          <a:xfrm>
            <a:off x="2167731" y="1091393"/>
            <a:ext cx="4557252" cy="471924"/>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TW"/>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39A77-C7EA-0F48-916D-A0E65E16ABFC}"/>
              </a:ext>
            </a:extLst>
          </p:cNvPr>
          <p:cNvSpPr>
            <a:spLocks noGrp="1"/>
          </p:cNvSpPr>
          <p:nvPr>
            <p:ph type="title"/>
          </p:nvPr>
        </p:nvSpPr>
        <p:spPr/>
        <p:txBody>
          <a:bodyPr/>
          <a:lstStyle/>
          <a:p>
            <a:endParaRPr lang="en-TW" dirty="0"/>
          </a:p>
        </p:txBody>
      </p:sp>
      <p:sp>
        <p:nvSpPr>
          <p:cNvPr id="3" name="Text Placeholder 2">
            <a:extLst>
              <a:ext uri="{FF2B5EF4-FFF2-40B4-BE49-F238E27FC236}">
                <a16:creationId xmlns:a16="http://schemas.microsoft.com/office/drawing/2014/main" id="{5DD11DDA-F785-B543-98CC-3431D93B05E1}"/>
              </a:ext>
            </a:extLst>
          </p:cNvPr>
          <p:cNvSpPr>
            <a:spLocks noGrp="1"/>
          </p:cNvSpPr>
          <p:nvPr>
            <p:ph type="body" idx="1"/>
          </p:nvPr>
        </p:nvSpPr>
        <p:spPr>
          <a:xfrm>
            <a:off x="1270039" y="2590799"/>
            <a:ext cx="14800185" cy="7644582"/>
          </a:xfrm>
        </p:spPr>
        <p:txBody>
          <a:bodyPr>
            <a:noAutofit/>
          </a:bodyPr>
          <a:lstStyle/>
          <a:p>
            <a:endParaRPr lang="en-TW" sz="4000" dirty="0"/>
          </a:p>
          <a:p>
            <a:endParaRPr lang="en-TW" sz="4000" dirty="0"/>
          </a:p>
          <a:p>
            <a:endParaRPr lang="en-TW" sz="4000" dirty="0"/>
          </a:p>
          <a:p>
            <a:endParaRPr lang="en-TW" sz="4000" dirty="0"/>
          </a:p>
          <a:p>
            <a:endParaRPr lang="en-TW" sz="4000" dirty="0"/>
          </a:p>
          <a:p>
            <a:endParaRPr lang="en-TW" sz="4000" dirty="0"/>
          </a:p>
          <a:p>
            <a:endParaRPr lang="en-TW" sz="4000" dirty="0"/>
          </a:p>
          <a:p>
            <a:r>
              <a:rPr lang="en-TW" sz="4000"/>
              <a:t>打開檢視程式碼各個段落大綱的</a:t>
            </a:r>
            <a:r>
              <a:rPr lang="en-TW" sz="4000" dirty="0">
                <a:solidFill>
                  <a:srgbClr val="FF0000"/>
                </a:solidFill>
              </a:rPr>
              <a:t>Outline</a:t>
            </a:r>
          </a:p>
          <a:p>
            <a:endParaRPr lang="en-TW" sz="4000" dirty="0"/>
          </a:p>
          <a:p>
            <a:endParaRPr lang="en-TW" sz="4000" dirty="0"/>
          </a:p>
        </p:txBody>
      </p:sp>
      <p:pic>
        <p:nvPicPr>
          <p:cNvPr id="4" name="Picture 3">
            <a:extLst>
              <a:ext uri="{FF2B5EF4-FFF2-40B4-BE49-F238E27FC236}">
                <a16:creationId xmlns:a16="http://schemas.microsoft.com/office/drawing/2014/main" id="{15A62A5A-645B-3D43-AF7A-D9C5433145FF}"/>
              </a:ext>
            </a:extLst>
          </p:cNvPr>
          <p:cNvPicPr>
            <a:picLocks noChangeAspect="1"/>
          </p:cNvPicPr>
          <p:nvPr/>
        </p:nvPicPr>
        <p:blipFill>
          <a:blip r:embed="rId2"/>
          <a:stretch>
            <a:fillRect/>
          </a:stretch>
        </p:blipFill>
        <p:spPr>
          <a:xfrm>
            <a:off x="2212257" y="287566"/>
            <a:ext cx="12903901" cy="8064938"/>
          </a:xfrm>
          <a:prstGeom prst="rect">
            <a:avLst/>
          </a:prstGeom>
        </p:spPr>
      </p:pic>
      <p:sp>
        <p:nvSpPr>
          <p:cNvPr id="5" name="TextBox 4">
            <a:extLst>
              <a:ext uri="{FF2B5EF4-FFF2-40B4-BE49-F238E27FC236}">
                <a16:creationId xmlns:a16="http://schemas.microsoft.com/office/drawing/2014/main" id="{A9E0C6A6-04E4-7D42-87A5-2409C9EEBCBD}"/>
              </a:ext>
            </a:extLst>
          </p:cNvPr>
          <p:cNvSpPr txBox="1"/>
          <p:nvPr/>
        </p:nvSpPr>
        <p:spPr>
          <a:xfrm>
            <a:off x="8971935" y="1838431"/>
            <a:ext cx="1543665" cy="152601"/>
          </a:xfrm>
          <a:prstGeom prst="rect">
            <a:avLst/>
          </a:prstGeom>
          <a:noFill/>
          <a:ln w="254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hangingPunct="0"/>
            <a:endParaRPr lang="en-US" sz="2400" dirty="0">
              <a:solidFill>
                <a:srgbClr val="C00000"/>
              </a:solidFill>
            </a:endParaRPr>
          </a:p>
        </p:txBody>
      </p:sp>
      <p:sp>
        <p:nvSpPr>
          <p:cNvPr id="6" name="TextBox 5">
            <a:extLst>
              <a:ext uri="{FF2B5EF4-FFF2-40B4-BE49-F238E27FC236}">
                <a16:creationId xmlns:a16="http://schemas.microsoft.com/office/drawing/2014/main" id="{6878B5BF-2122-0A4D-8A2A-39C7000140D0}"/>
              </a:ext>
            </a:extLst>
          </p:cNvPr>
          <p:cNvSpPr txBox="1"/>
          <p:nvPr/>
        </p:nvSpPr>
        <p:spPr>
          <a:xfrm>
            <a:off x="7061550" y="292481"/>
            <a:ext cx="386385" cy="152601"/>
          </a:xfrm>
          <a:prstGeom prst="rect">
            <a:avLst/>
          </a:prstGeom>
          <a:noFill/>
          <a:ln w="254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hangingPunct="0"/>
            <a:endParaRPr lang="en-US" sz="2400" dirty="0">
              <a:solidFill>
                <a:srgbClr val="C00000"/>
              </a:solidFill>
            </a:endParaRPr>
          </a:p>
        </p:txBody>
      </p:sp>
      <p:sp>
        <p:nvSpPr>
          <p:cNvPr id="7" name="TextBox 6">
            <a:extLst>
              <a:ext uri="{FF2B5EF4-FFF2-40B4-BE49-F238E27FC236}">
                <a16:creationId xmlns:a16="http://schemas.microsoft.com/office/drawing/2014/main" id="{1E101CBA-F895-0945-A6FE-D83BDD752994}"/>
              </a:ext>
            </a:extLst>
          </p:cNvPr>
          <p:cNvSpPr txBox="1"/>
          <p:nvPr/>
        </p:nvSpPr>
        <p:spPr>
          <a:xfrm>
            <a:off x="7061550" y="860121"/>
            <a:ext cx="1910385" cy="152601"/>
          </a:xfrm>
          <a:prstGeom prst="rect">
            <a:avLst/>
          </a:prstGeom>
          <a:noFill/>
          <a:ln w="254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hangingPunct="0"/>
            <a:endParaRPr lang="en-US" sz="2400" dirty="0">
              <a:solidFill>
                <a:srgbClr val="C00000"/>
              </a:solidFill>
            </a:endParaRPr>
          </a:p>
        </p:txBody>
      </p:sp>
    </p:spTree>
    <p:extLst>
      <p:ext uri="{BB962C8B-B14F-4D97-AF65-F5344CB8AC3E}">
        <p14:creationId xmlns:p14="http://schemas.microsoft.com/office/powerpoint/2010/main" val="68132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pyder偏好(Preference)基本設定"/>
          <p:cNvSpPr txBox="1">
            <a:spLocks noGrp="1"/>
          </p:cNvSpPr>
          <p:nvPr>
            <p:ph type="title"/>
          </p:nvPr>
        </p:nvSpPr>
        <p:spPr>
          <a:xfrm>
            <a:off x="1270039" y="3545840"/>
            <a:ext cx="14800185" cy="2159000"/>
          </a:xfrm>
          <a:prstGeom prst="rect">
            <a:avLst/>
          </a:prstGeom>
        </p:spPr>
        <p:txBody>
          <a:bodyPr>
            <a:normAutofit/>
          </a:bodyPr>
          <a:lstStyle>
            <a:lvl1pPr defTabSz="420623">
              <a:defRPr sz="5700"/>
            </a:lvl1pPr>
          </a:lstStyle>
          <a:p>
            <a:r>
              <a:rPr sz="6000" dirty="0" err="1"/>
              <a:t>Spyder偏好</a:t>
            </a:r>
            <a:r>
              <a:rPr sz="6000" dirty="0"/>
              <a:t>(Preference)</a:t>
            </a:r>
            <a:r>
              <a:rPr sz="6000" dirty="0" err="1"/>
              <a:t>基本設定</a:t>
            </a:r>
            <a:endParaRPr sz="6000"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群組 23">
            <a:extLst>
              <a:ext uri="{FF2B5EF4-FFF2-40B4-BE49-F238E27FC236}">
                <a16:creationId xmlns:a16="http://schemas.microsoft.com/office/drawing/2014/main" id="{7D97F718-61AA-414B-A2C0-D44299CB0955}"/>
              </a:ext>
            </a:extLst>
          </p:cNvPr>
          <p:cNvGrpSpPr/>
          <p:nvPr/>
        </p:nvGrpSpPr>
        <p:grpSpPr>
          <a:xfrm>
            <a:off x="288959" y="2530545"/>
            <a:ext cx="7845585" cy="6353670"/>
            <a:chOff x="658337" y="1780459"/>
            <a:chExt cx="8821019" cy="7143618"/>
          </a:xfrm>
        </p:grpSpPr>
        <p:grpSp>
          <p:nvGrpSpPr>
            <p:cNvPr id="9" name="群組 8">
              <a:extLst>
                <a:ext uri="{FF2B5EF4-FFF2-40B4-BE49-F238E27FC236}">
                  <a16:creationId xmlns:a16="http://schemas.microsoft.com/office/drawing/2014/main" id="{9E9273C3-DF66-4DB3-A546-143BCDC7B562}"/>
                </a:ext>
              </a:extLst>
            </p:cNvPr>
            <p:cNvGrpSpPr/>
            <p:nvPr/>
          </p:nvGrpSpPr>
          <p:grpSpPr>
            <a:xfrm>
              <a:off x="658337" y="1813081"/>
              <a:ext cx="7601484" cy="6997700"/>
              <a:chOff x="1079500" y="444500"/>
              <a:chExt cx="7601484" cy="6997700"/>
            </a:xfrm>
          </p:grpSpPr>
          <p:pic>
            <p:nvPicPr>
              <p:cNvPr id="6" name="圖片 5">
                <a:extLst>
                  <a:ext uri="{FF2B5EF4-FFF2-40B4-BE49-F238E27FC236}">
                    <a16:creationId xmlns:a16="http://schemas.microsoft.com/office/drawing/2014/main" id="{7A5292CB-6D78-4891-8081-3225DB58C6BE}"/>
                  </a:ext>
                </a:extLst>
              </p:cNvPr>
              <p:cNvPicPr>
                <a:picLocks noChangeAspect="1"/>
              </p:cNvPicPr>
              <p:nvPr/>
            </p:nvPicPr>
            <p:blipFill rotWithShape="1">
              <a:blip r:embed="rId2"/>
              <a:srcRect l="22656" t="5207" r="29394" b="16319"/>
              <a:stretch/>
            </p:blipFill>
            <p:spPr>
              <a:xfrm>
                <a:off x="1079500" y="444500"/>
                <a:ext cx="7601484" cy="6997700"/>
              </a:xfrm>
              <a:prstGeom prst="rect">
                <a:avLst/>
              </a:prstGeom>
            </p:spPr>
          </p:pic>
          <p:sp>
            <p:nvSpPr>
              <p:cNvPr id="7" name="矩形 6">
                <a:extLst>
                  <a:ext uri="{FF2B5EF4-FFF2-40B4-BE49-F238E27FC236}">
                    <a16:creationId xmlns:a16="http://schemas.microsoft.com/office/drawing/2014/main" id="{B9DB4C5D-DB89-486D-925D-9F0C6ED8DC4E}"/>
                  </a:ext>
                </a:extLst>
              </p:cNvPr>
              <p:cNvSpPr/>
              <p:nvPr/>
            </p:nvSpPr>
            <p:spPr>
              <a:xfrm>
                <a:off x="4902200" y="722888"/>
                <a:ext cx="482600" cy="252000"/>
              </a:xfrm>
              <a:prstGeom prst="rect">
                <a:avLst/>
              </a:prstGeom>
              <a:noFill/>
              <a:ln w="28575"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TW" altLang="en-US"/>
              </a:p>
            </p:txBody>
          </p:sp>
          <p:sp>
            <p:nvSpPr>
              <p:cNvPr id="8" name="矩形 7">
                <a:extLst>
                  <a:ext uri="{FF2B5EF4-FFF2-40B4-BE49-F238E27FC236}">
                    <a16:creationId xmlns:a16="http://schemas.microsoft.com/office/drawing/2014/main" id="{813554BE-C26A-4ACC-AFA3-70F71A6EBAF7}"/>
                  </a:ext>
                </a:extLst>
              </p:cNvPr>
              <p:cNvSpPr/>
              <p:nvPr/>
            </p:nvSpPr>
            <p:spPr>
              <a:xfrm>
                <a:off x="4902200" y="979428"/>
                <a:ext cx="1905000" cy="21600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TW" altLang="en-US" dirty="0"/>
              </a:p>
            </p:txBody>
          </p:sp>
        </p:grpSp>
        <p:pic>
          <p:nvPicPr>
            <p:cNvPr id="11" name="圖片 10">
              <a:extLst>
                <a:ext uri="{FF2B5EF4-FFF2-40B4-BE49-F238E27FC236}">
                  <a16:creationId xmlns:a16="http://schemas.microsoft.com/office/drawing/2014/main" id="{D09F893A-B67A-45FA-8F81-071C8E044BB3}"/>
                </a:ext>
              </a:extLst>
            </p:cNvPr>
            <p:cNvPicPr>
              <a:picLocks noChangeAspect="1"/>
            </p:cNvPicPr>
            <p:nvPr/>
          </p:nvPicPr>
          <p:blipFill>
            <a:blip r:embed="rId3"/>
            <a:stretch>
              <a:fillRect/>
            </a:stretch>
          </p:blipFill>
          <p:spPr>
            <a:xfrm>
              <a:off x="1421206" y="3542452"/>
              <a:ext cx="8058150" cy="5381625"/>
            </a:xfrm>
            <a:prstGeom prst="rect">
              <a:avLst/>
            </a:prstGeom>
            <a:ln>
              <a:solidFill>
                <a:schemeClr val="bg1">
                  <a:lumMod val="50000"/>
                </a:schemeClr>
              </a:solidFill>
            </a:ln>
            <a:effectLst>
              <a:outerShdw blurRad="292100" dist="139700" dir="2700000" algn="tl" rotWithShape="0">
                <a:srgbClr val="333333">
                  <a:alpha val="65000"/>
                </a:srgbClr>
              </a:outerShdw>
            </a:effectLst>
          </p:spPr>
        </p:pic>
        <p:sp>
          <p:nvSpPr>
            <p:cNvPr id="12" name="矩形 11">
              <a:extLst>
                <a:ext uri="{FF2B5EF4-FFF2-40B4-BE49-F238E27FC236}">
                  <a16:creationId xmlns:a16="http://schemas.microsoft.com/office/drawing/2014/main" id="{B8385AA5-4D32-414C-B991-6C68FC3ED5D5}"/>
                </a:ext>
              </a:extLst>
            </p:cNvPr>
            <p:cNvSpPr/>
            <p:nvPr/>
          </p:nvSpPr>
          <p:spPr>
            <a:xfrm>
              <a:off x="1532981" y="5499758"/>
              <a:ext cx="2108200" cy="36000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TW" altLang="en-US"/>
            </a:p>
          </p:txBody>
        </p:sp>
        <p:sp>
          <p:nvSpPr>
            <p:cNvPr id="13" name="矩形 12">
              <a:extLst>
                <a:ext uri="{FF2B5EF4-FFF2-40B4-BE49-F238E27FC236}">
                  <a16:creationId xmlns:a16="http://schemas.microsoft.com/office/drawing/2014/main" id="{68603EFE-2122-4A04-AA53-E7C527B673E3}"/>
                </a:ext>
              </a:extLst>
            </p:cNvPr>
            <p:cNvSpPr/>
            <p:nvPr/>
          </p:nvSpPr>
          <p:spPr>
            <a:xfrm>
              <a:off x="3806616" y="5249838"/>
              <a:ext cx="5470524" cy="39600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TW" altLang="en-US"/>
            </a:p>
          </p:txBody>
        </p:sp>
        <p:sp>
          <p:nvSpPr>
            <p:cNvPr id="14" name="文字方塊 13">
              <a:extLst>
                <a:ext uri="{FF2B5EF4-FFF2-40B4-BE49-F238E27FC236}">
                  <a16:creationId xmlns:a16="http://schemas.microsoft.com/office/drawing/2014/main" id="{AB1E8B3C-46A5-43AC-A486-26BBC59CD33D}"/>
                </a:ext>
              </a:extLst>
            </p:cNvPr>
            <p:cNvSpPr txBox="1"/>
            <p:nvPr/>
          </p:nvSpPr>
          <p:spPr>
            <a:xfrm>
              <a:off x="4272021" y="1780459"/>
              <a:ext cx="2286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1</a:t>
              </a:r>
              <a:endParaRPr lang="zh-TW" altLang="en-US" b="1" dirty="0">
                <a:solidFill>
                  <a:srgbClr val="FF0000"/>
                </a:solidFill>
              </a:endParaRPr>
            </a:p>
          </p:txBody>
        </p:sp>
        <p:sp>
          <p:nvSpPr>
            <p:cNvPr id="15" name="文字方塊 14">
              <a:extLst>
                <a:ext uri="{FF2B5EF4-FFF2-40B4-BE49-F238E27FC236}">
                  <a16:creationId xmlns:a16="http://schemas.microsoft.com/office/drawing/2014/main" id="{A287F61E-4106-432E-BF71-5C8C66B1A5EE}"/>
                </a:ext>
              </a:extLst>
            </p:cNvPr>
            <p:cNvSpPr txBox="1"/>
            <p:nvPr/>
          </p:nvSpPr>
          <p:spPr>
            <a:xfrm>
              <a:off x="2991962" y="5892380"/>
              <a:ext cx="2286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3</a:t>
              </a:r>
              <a:endParaRPr lang="zh-TW" altLang="en-US" b="1" dirty="0">
                <a:solidFill>
                  <a:srgbClr val="FF0000"/>
                </a:solidFill>
              </a:endParaRPr>
            </a:p>
          </p:txBody>
        </p:sp>
        <p:sp>
          <p:nvSpPr>
            <p:cNvPr id="16" name="文字方塊 15">
              <a:extLst>
                <a:ext uri="{FF2B5EF4-FFF2-40B4-BE49-F238E27FC236}">
                  <a16:creationId xmlns:a16="http://schemas.microsoft.com/office/drawing/2014/main" id="{AD385419-1987-4A70-A11C-8A5D36905735}"/>
                </a:ext>
              </a:extLst>
            </p:cNvPr>
            <p:cNvSpPr txBox="1"/>
            <p:nvPr/>
          </p:nvSpPr>
          <p:spPr>
            <a:xfrm>
              <a:off x="8908389" y="4777914"/>
              <a:ext cx="2286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4</a:t>
              </a:r>
              <a:endParaRPr lang="zh-TW" altLang="en-US" b="1" dirty="0">
                <a:solidFill>
                  <a:srgbClr val="FF0000"/>
                </a:solidFill>
              </a:endParaRPr>
            </a:p>
          </p:txBody>
        </p:sp>
        <p:sp>
          <p:nvSpPr>
            <p:cNvPr id="17" name="文字方塊 16">
              <a:extLst>
                <a:ext uri="{FF2B5EF4-FFF2-40B4-BE49-F238E27FC236}">
                  <a16:creationId xmlns:a16="http://schemas.microsoft.com/office/drawing/2014/main" id="{D6F4FFFE-6A75-48B7-80D1-219F7D32764E}"/>
                </a:ext>
              </a:extLst>
            </p:cNvPr>
            <p:cNvSpPr txBox="1"/>
            <p:nvPr/>
          </p:nvSpPr>
          <p:spPr>
            <a:xfrm>
              <a:off x="6427579" y="2265083"/>
              <a:ext cx="2286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2</a:t>
              </a:r>
              <a:endParaRPr lang="zh-TW" altLang="en-US" b="1" dirty="0">
                <a:solidFill>
                  <a:srgbClr val="FF0000"/>
                </a:solidFill>
              </a:endParaRPr>
            </a:p>
          </p:txBody>
        </p:sp>
        <p:sp>
          <p:nvSpPr>
            <p:cNvPr id="18" name="文字方塊 17">
              <a:extLst>
                <a:ext uri="{FF2B5EF4-FFF2-40B4-BE49-F238E27FC236}">
                  <a16:creationId xmlns:a16="http://schemas.microsoft.com/office/drawing/2014/main" id="{FC7EDBF7-D438-4EFC-A9CC-AAE732BBA018}"/>
                </a:ext>
              </a:extLst>
            </p:cNvPr>
            <p:cNvSpPr txBox="1"/>
            <p:nvPr/>
          </p:nvSpPr>
          <p:spPr>
            <a:xfrm>
              <a:off x="6337488" y="8425593"/>
              <a:ext cx="2286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5</a:t>
              </a:r>
              <a:endParaRPr lang="zh-TW" altLang="en-US" b="1" dirty="0">
                <a:solidFill>
                  <a:srgbClr val="FF0000"/>
                </a:solidFill>
              </a:endParaRPr>
            </a:p>
          </p:txBody>
        </p:sp>
      </p:grpSp>
      <p:sp>
        <p:nvSpPr>
          <p:cNvPr id="20" name="文字方塊 19">
            <a:extLst>
              <a:ext uri="{FF2B5EF4-FFF2-40B4-BE49-F238E27FC236}">
                <a16:creationId xmlns:a16="http://schemas.microsoft.com/office/drawing/2014/main" id="{87F488FC-3A0B-438C-A3D0-8EC035AF0011}"/>
              </a:ext>
            </a:extLst>
          </p:cNvPr>
          <p:cNvSpPr txBox="1"/>
          <p:nvPr/>
        </p:nvSpPr>
        <p:spPr>
          <a:xfrm>
            <a:off x="288959" y="100100"/>
            <a:ext cx="15641675"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buFont typeface="Arial" panose="020B0604020202020204" pitchFamily="34" charset="0"/>
              <a:buChar char="•"/>
            </a:pPr>
            <a:r>
              <a:rPr lang="en-US" altLang="zh-TW" sz="3600" dirty="0"/>
              <a:t>Tools (</a:t>
            </a:r>
            <a:r>
              <a:rPr lang="zh-TW" altLang="en-US" sz="3600" dirty="0"/>
              <a:t>或</a:t>
            </a:r>
            <a:r>
              <a:rPr lang="en-US" altLang="zh-TW" sz="3600" dirty="0"/>
              <a:t>Python) -&gt; Preferences -&gt; Current working directory (left pane) -&gt; The following directory</a:t>
            </a:r>
            <a:r>
              <a:rPr lang="zh-TW" altLang="en-US" sz="3600" dirty="0"/>
              <a:t>指向自訂資料夾 </a:t>
            </a:r>
            <a:r>
              <a:rPr lang="zh-TW" altLang="en-US" sz="3600" dirty="0">
                <a:solidFill>
                  <a:srgbClr val="FF0000"/>
                </a:solidFill>
              </a:rPr>
              <a:t>或是右上角點擊資料夾圖示改變當前工作路徑</a:t>
            </a:r>
          </a:p>
        </p:txBody>
      </p:sp>
      <p:grpSp>
        <p:nvGrpSpPr>
          <p:cNvPr id="32" name="群組 31">
            <a:extLst>
              <a:ext uri="{FF2B5EF4-FFF2-40B4-BE49-F238E27FC236}">
                <a16:creationId xmlns:a16="http://schemas.microsoft.com/office/drawing/2014/main" id="{A90D103E-80F6-4921-B1F2-DE04C2FE7FD2}"/>
              </a:ext>
            </a:extLst>
          </p:cNvPr>
          <p:cNvGrpSpPr/>
          <p:nvPr/>
        </p:nvGrpSpPr>
        <p:grpSpPr>
          <a:xfrm>
            <a:off x="9013272" y="2583015"/>
            <a:ext cx="8145383" cy="6248730"/>
            <a:chOff x="8905921" y="2823203"/>
            <a:chExt cx="8145383" cy="6248730"/>
          </a:xfrm>
        </p:grpSpPr>
        <p:pic>
          <p:nvPicPr>
            <p:cNvPr id="23" name="圖片 22">
              <a:extLst>
                <a:ext uri="{FF2B5EF4-FFF2-40B4-BE49-F238E27FC236}">
                  <a16:creationId xmlns:a16="http://schemas.microsoft.com/office/drawing/2014/main" id="{EC149DB4-6343-41E2-B1B2-10AECA236087}"/>
                </a:ext>
              </a:extLst>
            </p:cNvPr>
            <p:cNvPicPr>
              <a:picLocks noChangeAspect="1"/>
            </p:cNvPicPr>
            <p:nvPr/>
          </p:nvPicPr>
          <p:blipFill>
            <a:blip r:embed="rId4"/>
            <a:stretch>
              <a:fillRect/>
            </a:stretch>
          </p:blipFill>
          <p:spPr>
            <a:xfrm>
              <a:off x="8905921" y="2823203"/>
              <a:ext cx="8145383" cy="6248730"/>
            </a:xfrm>
            <a:prstGeom prst="rect">
              <a:avLst/>
            </a:prstGeom>
            <a:ln>
              <a:solidFill>
                <a:schemeClr val="bg1">
                  <a:lumMod val="75000"/>
                </a:schemeClr>
              </a:solidFill>
            </a:ln>
          </p:spPr>
        </p:pic>
        <p:sp>
          <p:nvSpPr>
            <p:cNvPr id="25" name="矩形 24">
              <a:extLst>
                <a:ext uri="{FF2B5EF4-FFF2-40B4-BE49-F238E27FC236}">
                  <a16:creationId xmlns:a16="http://schemas.microsoft.com/office/drawing/2014/main" id="{D458AD0E-9722-4B69-AA87-39CB70DE1D6E}"/>
                </a:ext>
              </a:extLst>
            </p:cNvPr>
            <p:cNvSpPr/>
            <p:nvPr/>
          </p:nvSpPr>
          <p:spPr>
            <a:xfrm>
              <a:off x="16596360" y="3250522"/>
              <a:ext cx="289560" cy="345982"/>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grpSp>
      <p:cxnSp>
        <p:nvCxnSpPr>
          <p:cNvPr id="27" name="直線接點 26">
            <a:extLst>
              <a:ext uri="{FF2B5EF4-FFF2-40B4-BE49-F238E27FC236}">
                <a16:creationId xmlns:a16="http://schemas.microsoft.com/office/drawing/2014/main" id="{30CF3972-142C-4F86-86C8-FCD6DA4AD054}"/>
              </a:ext>
            </a:extLst>
          </p:cNvPr>
          <p:cNvCxnSpPr>
            <a:cxnSpLocks/>
          </p:cNvCxnSpPr>
          <p:nvPr/>
        </p:nvCxnSpPr>
        <p:spPr>
          <a:xfrm>
            <a:off x="8595360" y="1661160"/>
            <a:ext cx="0" cy="8092440"/>
          </a:xfrm>
          <a:prstGeom prst="line">
            <a:avLst/>
          </a:prstGeom>
          <a:noFill/>
          <a:ln w="25400" cap="flat">
            <a:solidFill>
              <a:schemeClr val="tx1"/>
            </a:solidFill>
            <a:prstDash val="dash"/>
            <a:round/>
          </a:ln>
          <a:effectLst/>
          <a:sp3d/>
        </p:spPr>
        <p:style>
          <a:lnRef idx="0">
            <a:scrgbClr r="0" g="0" b="0"/>
          </a:lnRef>
          <a:fillRef idx="0">
            <a:scrgbClr r="0" g="0" b="0"/>
          </a:fillRef>
          <a:effectRef idx="0">
            <a:scrgbClr r="0" g="0" b="0"/>
          </a:effectRef>
          <a:fontRef idx="none"/>
        </p:style>
      </p:cxnSp>
      <p:sp>
        <p:nvSpPr>
          <p:cNvPr id="30" name="文字方塊 29">
            <a:extLst>
              <a:ext uri="{FF2B5EF4-FFF2-40B4-BE49-F238E27FC236}">
                <a16:creationId xmlns:a16="http://schemas.microsoft.com/office/drawing/2014/main" id="{1EF1F040-700A-40D6-B448-A8C8744135F3}"/>
              </a:ext>
            </a:extLst>
          </p:cNvPr>
          <p:cNvSpPr txBox="1"/>
          <p:nvPr/>
        </p:nvSpPr>
        <p:spPr>
          <a:xfrm>
            <a:off x="-1" y="1806390"/>
            <a:ext cx="308512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zh-TW" altLang="en-US" sz="2800" b="1" i="0" u="none" strike="noStrike" cap="none" spc="0" normalizeH="0" baseline="0" dirty="0">
                <a:ln>
                  <a:noFill/>
                </a:ln>
                <a:solidFill>
                  <a:srgbClr val="000000"/>
                </a:solidFill>
                <a:effectLst/>
                <a:uFillTx/>
                <a:latin typeface="+mj-lt"/>
                <a:ea typeface="+mj-ea"/>
                <a:cs typeface="+mj-cs"/>
                <a:sym typeface="Helvetica"/>
              </a:rPr>
              <a:t>方法一：相對長期</a:t>
            </a:r>
          </a:p>
        </p:txBody>
      </p:sp>
      <p:sp>
        <p:nvSpPr>
          <p:cNvPr id="31" name="文字方塊 30">
            <a:extLst>
              <a:ext uri="{FF2B5EF4-FFF2-40B4-BE49-F238E27FC236}">
                <a16:creationId xmlns:a16="http://schemas.microsoft.com/office/drawing/2014/main" id="{E485E865-C24D-4DF7-919E-E65E94D58BE6}"/>
              </a:ext>
            </a:extLst>
          </p:cNvPr>
          <p:cNvSpPr txBox="1"/>
          <p:nvPr/>
        </p:nvSpPr>
        <p:spPr>
          <a:xfrm>
            <a:off x="8670130" y="1720807"/>
            <a:ext cx="314672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zh-TW" altLang="en-US" sz="2800" b="1" i="0" u="none" strike="noStrike" cap="none" spc="0" normalizeH="0" baseline="0" dirty="0">
                <a:ln>
                  <a:noFill/>
                </a:ln>
                <a:solidFill>
                  <a:srgbClr val="000000"/>
                </a:solidFill>
                <a:effectLst/>
                <a:uFillTx/>
                <a:latin typeface="+mj-lt"/>
                <a:ea typeface="+mj-ea"/>
                <a:cs typeface="+mj-cs"/>
                <a:sym typeface="Helvetica"/>
              </a:rPr>
              <a:t>方法二：臨時動態</a:t>
            </a:r>
          </a:p>
        </p:txBody>
      </p:sp>
      <p:sp>
        <p:nvSpPr>
          <p:cNvPr id="2" name="TextBox 1">
            <a:extLst>
              <a:ext uri="{FF2B5EF4-FFF2-40B4-BE49-F238E27FC236}">
                <a16:creationId xmlns:a16="http://schemas.microsoft.com/office/drawing/2014/main" id="{256CC925-8845-1F7B-B24F-35CCED5F980E}"/>
              </a:ext>
            </a:extLst>
          </p:cNvPr>
          <p:cNvSpPr txBox="1"/>
          <p:nvPr/>
        </p:nvSpPr>
        <p:spPr>
          <a:xfrm>
            <a:off x="3263153" y="1588251"/>
            <a:ext cx="4871388" cy="656590"/>
          </a:xfrm>
          <a:prstGeom prst="rect">
            <a:avLst/>
          </a:prstGeom>
          <a:no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TW" sz="3600" b="0" i="0" u="none" strike="noStrike" cap="none" spc="0" normalizeH="0" baseline="0" dirty="0">
                <a:ln>
                  <a:noFill/>
                </a:ln>
                <a:solidFill>
                  <a:srgbClr val="C00000"/>
                </a:solidFill>
                <a:effectLst/>
                <a:uFillTx/>
                <a:latin typeface="+mj-lt"/>
                <a:ea typeface="+mj-ea"/>
                <a:cs typeface="+mj-cs"/>
                <a:sym typeface="Helvetica"/>
              </a:rPr>
              <a:t>如何切換路徑十分重要</a:t>
            </a:r>
          </a:p>
        </p:txBody>
      </p:sp>
    </p:spTree>
    <p:extLst>
      <p:ext uri="{BB962C8B-B14F-4D97-AF65-F5344CB8AC3E}">
        <p14:creationId xmlns:p14="http://schemas.microsoft.com/office/powerpoint/2010/main" val="193437692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群組 18">
            <a:extLst>
              <a:ext uri="{FF2B5EF4-FFF2-40B4-BE49-F238E27FC236}">
                <a16:creationId xmlns:a16="http://schemas.microsoft.com/office/drawing/2014/main" id="{25BEA276-0CC0-4A76-B62F-D7B1095D9173}"/>
              </a:ext>
            </a:extLst>
          </p:cNvPr>
          <p:cNvGrpSpPr/>
          <p:nvPr/>
        </p:nvGrpSpPr>
        <p:grpSpPr>
          <a:xfrm>
            <a:off x="2164080" y="1517806"/>
            <a:ext cx="13746480" cy="7685089"/>
            <a:chOff x="2164080" y="1778951"/>
            <a:chExt cx="13746480" cy="7685089"/>
          </a:xfrm>
        </p:grpSpPr>
        <p:grpSp>
          <p:nvGrpSpPr>
            <p:cNvPr id="10" name="群組 9">
              <a:extLst>
                <a:ext uri="{FF2B5EF4-FFF2-40B4-BE49-F238E27FC236}">
                  <a16:creationId xmlns:a16="http://schemas.microsoft.com/office/drawing/2014/main" id="{33987A8D-6E7E-474D-A276-6B45A683908A}"/>
                </a:ext>
              </a:extLst>
            </p:cNvPr>
            <p:cNvGrpSpPr/>
            <p:nvPr/>
          </p:nvGrpSpPr>
          <p:grpSpPr>
            <a:xfrm>
              <a:off x="2164080" y="1778951"/>
              <a:ext cx="10789920" cy="7685089"/>
              <a:chOff x="2164080" y="1778951"/>
              <a:chExt cx="10789920" cy="7685089"/>
            </a:xfrm>
          </p:grpSpPr>
          <p:pic>
            <p:nvPicPr>
              <p:cNvPr id="5" name="圖片 4">
                <a:extLst>
                  <a:ext uri="{FF2B5EF4-FFF2-40B4-BE49-F238E27FC236}">
                    <a16:creationId xmlns:a16="http://schemas.microsoft.com/office/drawing/2014/main" id="{8F0355E4-10FD-40F0-8696-06CD01E88E9F}"/>
                  </a:ext>
                </a:extLst>
              </p:cNvPr>
              <p:cNvPicPr>
                <a:picLocks noChangeAspect="1"/>
              </p:cNvPicPr>
              <p:nvPr/>
            </p:nvPicPr>
            <p:blipFill rotWithShape="1">
              <a:blip r:embed="rId2"/>
              <a:srcRect l="22779" t="5469" r="14951" b="16250"/>
              <a:stretch/>
            </p:blipFill>
            <p:spPr>
              <a:xfrm>
                <a:off x="2164080" y="1828800"/>
                <a:ext cx="10789920" cy="7635240"/>
              </a:xfrm>
              <a:prstGeom prst="rect">
                <a:avLst/>
              </a:prstGeom>
            </p:spPr>
          </p:pic>
          <p:sp>
            <p:nvSpPr>
              <p:cNvPr id="6" name="矩形 5">
                <a:extLst>
                  <a:ext uri="{FF2B5EF4-FFF2-40B4-BE49-F238E27FC236}">
                    <a16:creationId xmlns:a16="http://schemas.microsoft.com/office/drawing/2014/main" id="{D7CC8FE3-A68C-48F4-A699-1129D4A8C418}"/>
                  </a:ext>
                </a:extLst>
              </p:cNvPr>
              <p:cNvSpPr/>
              <p:nvPr/>
            </p:nvSpPr>
            <p:spPr>
              <a:xfrm>
                <a:off x="6363176" y="2148840"/>
                <a:ext cx="464344" cy="25908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7" name="矩形 6">
                <a:extLst>
                  <a:ext uri="{FF2B5EF4-FFF2-40B4-BE49-F238E27FC236}">
                    <a16:creationId xmlns:a16="http://schemas.microsoft.com/office/drawing/2014/main" id="{44A6B783-FCAF-46C6-8590-39A1940072C0}"/>
                  </a:ext>
                </a:extLst>
              </p:cNvPr>
              <p:cNvSpPr/>
              <p:nvPr/>
            </p:nvSpPr>
            <p:spPr>
              <a:xfrm>
                <a:off x="6363176" y="2407920"/>
                <a:ext cx="1622584" cy="25908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8" name="文字方塊 7">
                <a:extLst>
                  <a:ext uri="{FF2B5EF4-FFF2-40B4-BE49-F238E27FC236}">
                    <a16:creationId xmlns:a16="http://schemas.microsoft.com/office/drawing/2014/main" id="{14D3A72D-9D8B-4181-89EE-813494013B1F}"/>
                  </a:ext>
                </a:extLst>
              </p:cNvPr>
              <p:cNvSpPr txBox="1"/>
              <p:nvPr/>
            </p:nvSpPr>
            <p:spPr>
              <a:xfrm>
                <a:off x="8071998" y="2294583"/>
                <a:ext cx="20332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2</a:t>
                </a:r>
                <a:endParaRPr lang="zh-TW" altLang="en-US" b="1" dirty="0">
                  <a:solidFill>
                    <a:srgbClr val="FF0000"/>
                  </a:solidFill>
                </a:endParaRPr>
              </a:p>
            </p:txBody>
          </p:sp>
          <p:sp>
            <p:nvSpPr>
              <p:cNvPr id="9" name="文字方塊 8">
                <a:extLst>
                  <a:ext uri="{FF2B5EF4-FFF2-40B4-BE49-F238E27FC236}">
                    <a16:creationId xmlns:a16="http://schemas.microsoft.com/office/drawing/2014/main" id="{8D2DD538-F96E-4842-B01A-2AE2F8150416}"/>
                  </a:ext>
                </a:extLst>
              </p:cNvPr>
              <p:cNvSpPr txBox="1"/>
              <p:nvPr/>
            </p:nvSpPr>
            <p:spPr>
              <a:xfrm>
                <a:off x="6159855" y="1778951"/>
                <a:ext cx="203321" cy="4197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1</a:t>
                </a:r>
                <a:endParaRPr lang="zh-TW" altLang="en-US" b="1" dirty="0">
                  <a:solidFill>
                    <a:srgbClr val="FF0000"/>
                  </a:solidFill>
                </a:endParaRPr>
              </a:p>
            </p:txBody>
          </p:sp>
        </p:grpSp>
        <p:pic>
          <p:nvPicPr>
            <p:cNvPr id="12" name="圖片 11">
              <a:extLst>
                <a:ext uri="{FF2B5EF4-FFF2-40B4-BE49-F238E27FC236}">
                  <a16:creationId xmlns:a16="http://schemas.microsoft.com/office/drawing/2014/main" id="{DF27534B-F0B4-4BB4-8B40-94CC11B9C566}"/>
                </a:ext>
              </a:extLst>
            </p:cNvPr>
            <p:cNvPicPr>
              <a:picLocks noChangeAspect="1"/>
            </p:cNvPicPr>
            <p:nvPr/>
          </p:nvPicPr>
          <p:blipFill>
            <a:blip r:embed="rId3"/>
            <a:stretch>
              <a:fillRect/>
            </a:stretch>
          </p:blipFill>
          <p:spPr>
            <a:xfrm>
              <a:off x="6159855" y="3768409"/>
              <a:ext cx="9750705" cy="5577840"/>
            </a:xfrm>
            <a:prstGeom prst="rect">
              <a:avLst/>
            </a:prstGeom>
            <a:ln>
              <a:noFill/>
            </a:ln>
            <a:effectLst>
              <a:outerShdw blurRad="292100" dist="139700" dir="2700000" algn="tl" rotWithShape="0">
                <a:srgbClr val="333333">
                  <a:alpha val="65000"/>
                </a:srgbClr>
              </a:outerShdw>
            </a:effectLst>
          </p:spPr>
        </p:pic>
        <p:sp>
          <p:nvSpPr>
            <p:cNvPr id="13" name="矩形 12">
              <a:extLst>
                <a:ext uri="{FF2B5EF4-FFF2-40B4-BE49-F238E27FC236}">
                  <a16:creationId xmlns:a16="http://schemas.microsoft.com/office/drawing/2014/main" id="{DBDC7876-E756-405C-9B9E-69870F76B120}"/>
                </a:ext>
              </a:extLst>
            </p:cNvPr>
            <p:cNvSpPr/>
            <p:nvPr/>
          </p:nvSpPr>
          <p:spPr>
            <a:xfrm>
              <a:off x="6261515" y="7223760"/>
              <a:ext cx="2547205" cy="36000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dirty="0">
                <a:ln>
                  <a:noFill/>
                </a:ln>
                <a:solidFill>
                  <a:srgbClr val="000000"/>
                </a:solidFill>
                <a:effectLst/>
                <a:uFillTx/>
                <a:latin typeface="+mj-lt"/>
                <a:ea typeface="+mj-ea"/>
                <a:cs typeface="+mj-cs"/>
                <a:sym typeface="Helvetica"/>
              </a:endParaRPr>
            </a:p>
          </p:txBody>
        </p:sp>
        <p:sp>
          <p:nvSpPr>
            <p:cNvPr id="15" name="矩形 14">
              <a:extLst>
                <a:ext uri="{FF2B5EF4-FFF2-40B4-BE49-F238E27FC236}">
                  <a16:creationId xmlns:a16="http://schemas.microsoft.com/office/drawing/2014/main" id="{A6F668E1-2AD2-4475-92F3-57174FEDDE2C}"/>
                </a:ext>
              </a:extLst>
            </p:cNvPr>
            <p:cNvSpPr/>
            <p:nvPr/>
          </p:nvSpPr>
          <p:spPr>
            <a:xfrm>
              <a:off x="8910380" y="4875962"/>
              <a:ext cx="3266380" cy="1025922"/>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6000" b="0" i="0" u="none" strike="noStrike" cap="none" spc="0" normalizeH="0" baseline="0" dirty="0">
                <a:ln>
                  <a:noFill/>
                </a:ln>
                <a:solidFill>
                  <a:srgbClr val="000000"/>
                </a:solidFill>
                <a:effectLst/>
                <a:uFillTx/>
                <a:latin typeface="+mj-lt"/>
                <a:ea typeface="+mj-ea"/>
                <a:cs typeface="+mj-cs"/>
                <a:sym typeface="Helvetica"/>
              </a:endParaRPr>
            </a:p>
          </p:txBody>
        </p:sp>
        <p:sp>
          <p:nvSpPr>
            <p:cNvPr id="16" name="文字方塊 15">
              <a:extLst>
                <a:ext uri="{FF2B5EF4-FFF2-40B4-BE49-F238E27FC236}">
                  <a16:creationId xmlns:a16="http://schemas.microsoft.com/office/drawing/2014/main" id="{8358EE25-4374-4124-8873-C88F0C4D1020}"/>
                </a:ext>
              </a:extLst>
            </p:cNvPr>
            <p:cNvSpPr txBox="1"/>
            <p:nvPr/>
          </p:nvSpPr>
          <p:spPr>
            <a:xfrm>
              <a:off x="7985760" y="6828036"/>
              <a:ext cx="20332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3</a:t>
              </a:r>
              <a:endParaRPr lang="zh-TW" altLang="en-US" b="1" dirty="0">
                <a:solidFill>
                  <a:srgbClr val="FF0000"/>
                </a:solidFill>
              </a:endParaRPr>
            </a:p>
          </p:txBody>
        </p:sp>
        <p:sp>
          <p:nvSpPr>
            <p:cNvPr id="17" name="文字方塊 16">
              <a:extLst>
                <a:ext uri="{FF2B5EF4-FFF2-40B4-BE49-F238E27FC236}">
                  <a16:creationId xmlns:a16="http://schemas.microsoft.com/office/drawing/2014/main" id="{229FB7FC-D135-46E2-AB2C-B5FFAEF010BB}"/>
                </a:ext>
              </a:extLst>
            </p:cNvPr>
            <p:cNvSpPr txBox="1"/>
            <p:nvPr/>
          </p:nvSpPr>
          <p:spPr>
            <a:xfrm>
              <a:off x="12260398" y="5360351"/>
              <a:ext cx="17935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4 </a:t>
              </a:r>
              <a:r>
                <a:rPr lang="zh-CN" altLang="en-US" b="1" dirty="0">
                  <a:solidFill>
                    <a:srgbClr val="FF0000"/>
                  </a:solidFill>
                </a:rPr>
                <a:t>取消勾選</a:t>
              </a:r>
              <a:endParaRPr lang="zh-TW" altLang="en-US" b="1" dirty="0">
                <a:solidFill>
                  <a:srgbClr val="FF0000"/>
                </a:solidFill>
              </a:endParaRPr>
            </a:p>
          </p:txBody>
        </p:sp>
        <p:sp>
          <p:nvSpPr>
            <p:cNvPr id="18" name="文字方塊 17">
              <a:extLst>
                <a:ext uri="{FF2B5EF4-FFF2-40B4-BE49-F238E27FC236}">
                  <a16:creationId xmlns:a16="http://schemas.microsoft.com/office/drawing/2014/main" id="{4364B92F-404E-4A25-859E-3EC12E4BF3A6}"/>
                </a:ext>
              </a:extLst>
            </p:cNvPr>
            <p:cNvSpPr txBox="1"/>
            <p:nvPr/>
          </p:nvSpPr>
          <p:spPr>
            <a:xfrm>
              <a:off x="12176760" y="8933221"/>
              <a:ext cx="20332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5</a:t>
              </a:r>
              <a:endParaRPr lang="zh-TW" altLang="en-US" b="1" dirty="0">
                <a:solidFill>
                  <a:srgbClr val="FF0000"/>
                </a:solidFill>
              </a:endParaRPr>
            </a:p>
          </p:txBody>
        </p:sp>
      </p:grpSp>
      <p:sp>
        <p:nvSpPr>
          <p:cNvPr id="21" name="文字方塊 20">
            <a:extLst>
              <a:ext uri="{FF2B5EF4-FFF2-40B4-BE49-F238E27FC236}">
                <a16:creationId xmlns:a16="http://schemas.microsoft.com/office/drawing/2014/main" id="{2A00B1AD-6E52-44B8-BEC3-96ADA10BB130}"/>
              </a:ext>
            </a:extLst>
          </p:cNvPr>
          <p:cNvSpPr txBox="1"/>
          <p:nvPr/>
        </p:nvSpPr>
        <p:spPr>
          <a:xfrm>
            <a:off x="1009888" y="472894"/>
            <a:ext cx="1232916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buFont typeface="Arial" panose="020B0604020202020204" pitchFamily="34" charset="0"/>
              <a:buChar char="•"/>
            </a:pPr>
            <a:r>
              <a:rPr lang="en-US" altLang="zh-TW" sz="3600" dirty="0"/>
              <a:t>Variable explorer -&gt; Filter</a:t>
            </a:r>
            <a:r>
              <a:rPr lang="zh-TW" altLang="en-US" sz="3600" dirty="0"/>
              <a:t>中只勾選第一項</a:t>
            </a:r>
          </a:p>
        </p:txBody>
      </p:sp>
      <p:sp>
        <p:nvSpPr>
          <p:cNvPr id="2" name="TextBox 1">
            <a:extLst>
              <a:ext uri="{FF2B5EF4-FFF2-40B4-BE49-F238E27FC236}">
                <a16:creationId xmlns:a16="http://schemas.microsoft.com/office/drawing/2014/main" id="{B2F5C174-7993-7657-301A-17AAF585357D}"/>
              </a:ext>
            </a:extLst>
          </p:cNvPr>
          <p:cNvSpPr txBox="1"/>
          <p:nvPr/>
        </p:nvSpPr>
        <p:spPr>
          <a:xfrm>
            <a:off x="10183906" y="705458"/>
            <a:ext cx="4871388" cy="656590"/>
          </a:xfrm>
          <a:prstGeom prst="rect">
            <a:avLst/>
          </a:prstGeom>
          <a:no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TW" sz="3600" b="0" i="0" u="none" strike="noStrike" cap="none" spc="0" normalizeH="0" baseline="0" dirty="0">
                <a:ln>
                  <a:noFill/>
                </a:ln>
                <a:solidFill>
                  <a:srgbClr val="C00000"/>
                </a:solidFill>
                <a:effectLst/>
                <a:uFillTx/>
                <a:latin typeface="+mj-lt"/>
                <a:ea typeface="+mj-ea"/>
                <a:cs typeface="+mj-cs"/>
                <a:sym typeface="Helvetica"/>
              </a:rPr>
              <a:t>Visibility is the king.</a:t>
            </a:r>
          </a:p>
        </p:txBody>
      </p:sp>
    </p:spTree>
    <p:extLst>
      <p:ext uri="{BB962C8B-B14F-4D97-AF65-F5344CB8AC3E}">
        <p14:creationId xmlns:p14="http://schemas.microsoft.com/office/powerpoint/2010/main" val="404524838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群組 22">
            <a:extLst>
              <a:ext uri="{FF2B5EF4-FFF2-40B4-BE49-F238E27FC236}">
                <a16:creationId xmlns:a16="http://schemas.microsoft.com/office/drawing/2014/main" id="{0921D7E5-8893-4440-A284-127A193A82F5}"/>
              </a:ext>
            </a:extLst>
          </p:cNvPr>
          <p:cNvGrpSpPr/>
          <p:nvPr/>
        </p:nvGrpSpPr>
        <p:grpSpPr>
          <a:xfrm>
            <a:off x="1527149" y="1458911"/>
            <a:ext cx="14322451" cy="8294689"/>
            <a:chOff x="2164080" y="1778951"/>
            <a:chExt cx="13685520" cy="7685089"/>
          </a:xfrm>
        </p:grpSpPr>
        <p:grpSp>
          <p:nvGrpSpPr>
            <p:cNvPr id="16" name="群組 15">
              <a:extLst>
                <a:ext uri="{FF2B5EF4-FFF2-40B4-BE49-F238E27FC236}">
                  <a16:creationId xmlns:a16="http://schemas.microsoft.com/office/drawing/2014/main" id="{C629DAFA-839F-4F06-9A0D-80E85B6AEA3D}"/>
                </a:ext>
              </a:extLst>
            </p:cNvPr>
            <p:cNvGrpSpPr/>
            <p:nvPr/>
          </p:nvGrpSpPr>
          <p:grpSpPr>
            <a:xfrm>
              <a:off x="2164080" y="1828800"/>
              <a:ext cx="13685520" cy="7635240"/>
              <a:chOff x="1021080" y="1676400"/>
              <a:chExt cx="13685520" cy="7635240"/>
            </a:xfrm>
          </p:grpSpPr>
          <p:pic>
            <p:nvPicPr>
              <p:cNvPr id="8" name="圖片 7">
                <a:extLst>
                  <a:ext uri="{FF2B5EF4-FFF2-40B4-BE49-F238E27FC236}">
                    <a16:creationId xmlns:a16="http://schemas.microsoft.com/office/drawing/2014/main" id="{7F6F753D-AB36-4215-B989-C9792AEABEAC}"/>
                  </a:ext>
                </a:extLst>
              </p:cNvPr>
              <p:cNvPicPr>
                <a:picLocks noChangeAspect="1"/>
              </p:cNvPicPr>
              <p:nvPr/>
            </p:nvPicPr>
            <p:blipFill rotWithShape="1">
              <a:blip r:embed="rId2"/>
              <a:srcRect l="22779" t="5469" r="14951" b="16250"/>
              <a:stretch/>
            </p:blipFill>
            <p:spPr>
              <a:xfrm>
                <a:off x="1021080" y="1676400"/>
                <a:ext cx="10789920" cy="7635240"/>
              </a:xfrm>
              <a:prstGeom prst="rect">
                <a:avLst/>
              </a:prstGeom>
            </p:spPr>
          </p:pic>
          <p:pic>
            <p:nvPicPr>
              <p:cNvPr id="10" name="圖片 9">
                <a:extLst>
                  <a:ext uri="{FF2B5EF4-FFF2-40B4-BE49-F238E27FC236}">
                    <a16:creationId xmlns:a16="http://schemas.microsoft.com/office/drawing/2014/main" id="{080769C5-15F8-4F2E-BE9F-B37DD3F32372}"/>
                  </a:ext>
                </a:extLst>
              </p:cNvPr>
              <p:cNvPicPr>
                <a:picLocks noChangeAspect="1"/>
              </p:cNvPicPr>
              <p:nvPr/>
            </p:nvPicPr>
            <p:blipFill>
              <a:blip r:embed="rId3"/>
              <a:stretch>
                <a:fillRect/>
              </a:stretch>
            </p:blipFill>
            <p:spPr>
              <a:xfrm>
                <a:off x="5220176" y="3672840"/>
                <a:ext cx="9486424" cy="5638800"/>
              </a:xfrm>
              <a:prstGeom prst="rect">
                <a:avLst/>
              </a:prstGeom>
              <a:ln>
                <a:noFill/>
              </a:ln>
              <a:effectLst>
                <a:outerShdw blurRad="292100" dist="139700" dir="2700000" algn="tl" rotWithShape="0">
                  <a:srgbClr val="333333">
                    <a:alpha val="65000"/>
                  </a:srgbClr>
                </a:outerShdw>
              </a:effectLst>
            </p:spPr>
          </p:pic>
          <p:sp>
            <p:nvSpPr>
              <p:cNvPr id="11" name="矩形 10">
                <a:extLst>
                  <a:ext uri="{FF2B5EF4-FFF2-40B4-BE49-F238E27FC236}">
                    <a16:creationId xmlns:a16="http://schemas.microsoft.com/office/drawing/2014/main" id="{C3AE9299-B628-453B-9BF2-9D0DB9FB8F89}"/>
                  </a:ext>
                </a:extLst>
              </p:cNvPr>
              <p:cNvSpPr/>
              <p:nvPr/>
            </p:nvSpPr>
            <p:spPr>
              <a:xfrm>
                <a:off x="5220176" y="1996440"/>
                <a:ext cx="464344" cy="25908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13" name="矩形 12">
                <a:extLst>
                  <a:ext uri="{FF2B5EF4-FFF2-40B4-BE49-F238E27FC236}">
                    <a16:creationId xmlns:a16="http://schemas.microsoft.com/office/drawing/2014/main" id="{15CEEB56-401F-4E4A-91BE-8A9AA3FCF44E}"/>
                  </a:ext>
                </a:extLst>
              </p:cNvPr>
              <p:cNvSpPr/>
              <p:nvPr/>
            </p:nvSpPr>
            <p:spPr>
              <a:xfrm>
                <a:off x="5220176" y="2255520"/>
                <a:ext cx="1622584" cy="25908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14" name="矩形 13">
                <a:extLst>
                  <a:ext uri="{FF2B5EF4-FFF2-40B4-BE49-F238E27FC236}">
                    <a16:creationId xmlns:a16="http://schemas.microsoft.com/office/drawing/2014/main" id="{2466C36C-A526-4C3F-8FAA-EF4916A5401D}"/>
                  </a:ext>
                </a:extLst>
              </p:cNvPr>
              <p:cNvSpPr/>
              <p:nvPr/>
            </p:nvSpPr>
            <p:spPr>
              <a:xfrm>
                <a:off x="5364480" y="6080760"/>
                <a:ext cx="2407920" cy="28956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15" name="矩形 14">
                <a:extLst>
                  <a:ext uri="{FF2B5EF4-FFF2-40B4-BE49-F238E27FC236}">
                    <a16:creationId xmlns:a16="http://schemas.microsoft.com/office/drawing/2014/main" id="{8ED5ED88-52A0-4B2F-AE16-3D8ACA1ED678}"/>
                  </a:ext>
                </a:extLst>
              </p:cNvPr>
              <p:cNvSpPr/>
              <p:nvPr/>
            </p:nvSpPr>
            <p:spPr>
              <a:xfrm>
                <a:off x="8168640" y="6781800"/>
                <a:ext cx="1234440" cy="30480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TW" altLang="en-US" sz="2400" b="0" i="0" u="none" strike="noStrike" cap="none" spc="0" normalizeH="0" baseline="0">
                  <a:ln>
                    <a:noFill/>
                  </a:ln>
                  <a:solidFill>
                    <a:srgbClr val="000000"/>
                  </a:solidFill>
                  <a:effectLst/>
                  <a:uFillTx/>
                  <a:latin typeface="+mj-lt"/>
                  <a:ea typeface="+mj-ea"/>
                  <a:cs typeface="+mj-cs"/>
                  <a:sym typeface="Helvetica"/>
                </a:endParaRPr>
              </a:p>
            </p:txBody>
          </p:sp>
        </p:grpSp>
        <p:sp>
          <p:nvSpPr>
            <p:cNvPr id="17" name="文字方塊 16">
              <a:extLst>
                <a:ext uri="{FF2B5EF4-FFF2-40B4-BE49-F238E27FC236}">
                  <a16:creationId xmlns:a16="http://schemas.microsoft.com/office/drawing/2014/main" id="{9FBF175F-A89E-42EF-AF92-6F6AAE31D900}"/>
                </a:ext>
              </a:extLst>
            </p:cNvPr>
            <p:cNvSpPr txBox="1"/>
            <p:nvPr/>
          </p:nvSpPr>
          <p:spPr>
            <a:xfrm>
              <a:off x="10614659" y="6867979"/>
              <a:ext cx="1030878" cy="437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4</a:t>
              </a:r>
              <a:r>
                <a:rPr lang="zh-TW" altLang="en-US" b="1" dirty="0">
                  <a:solidFill>
                    <a:srgbClr val="FF0000"/>
                  </a:solidFill>
                </a:rPr>
                <a:t> 勾選</a:t>
              </a:r>
            </a:p>
          </p:txBody>
        </p:sp>
        <p:sp>
          <p:nvSpPr>
            <p:cNvPr id="18" name="文字方塊 17">
              <a:extLst>
                <a:ext uri="{FF2B5EF4-FFF2-40B4-BE49-F238E27FC236}">
                  <a16:creationId xmlns:a16="http://schemas.microsoft.com/office/drawing/2014/main" id="{FCB9DDF1-ABB2-4775-9F6A-5857C9652A66}"/>
                </a:ext>
              </a:extLst>
            </p:cNvPr>
            <p:cNvSpPr txBox="1"/>
            <p:nvPr/>
          </p:nvSpPr>
          <p:spPr>
            <a:xfrm>
              <a:off x="8275319" y="6462276"/>
              <a:ext cx="20332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3</a:t>
              </a:r>
              <a:endParaRPr lang="zh-TW" altLang="en-US" b="1" dirty="0">
                <a:solidFill>
                  <a:srgbClr val="FF0000"/>
                </a:solidFill>
              </a:endParaRPr>
            </a:p>
          </p:txBody>
        </p:sp>
        <p:sp>
          <p:nvSpPr>
            <p:cNvPr id="19" name="文字方塊 18">
              <a:extLst>
                <a:ext uri="{FF2B5EF4-FFF2-40B4-BE49-F238E27FC236}">
                  <a16:creationId xmlns:a16="http://schemas.microsoft.com/office/drawing/2014/main" id="{D414756C-78DC-412D-AF4D-F4FB66378FD5}"/>
                </a:ext>
              </a:extLst>
            </p:cNvPr>
            <p:cNvSpPr txBox="1"/>
            <p:nvPr/>
          </p:nvSpPr>
          <p:spPr>
            <a:xfrm>
              <a:off x="8071998" y="2294583"/>
              <a:ext cx="20332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2</a:t>
              </a:r>
              <a:endParaRPr lang="zh-TW" altLang="en-US" b="1" dirty="0">
                <a:solidFill>
                  <a:srgbClr val="FF0000"/>
                </a:solidFill>
              </a:endParaRPr>
            </a:p>
          </p:txBody>
        </p:sp>
        <p:sp>
          <p:nvSpPr>
            <p:cNvPr id="20" name="文字方塊 19">
              <a:extLst>
                <a:ext uri="{FF2B5EF4-FFF2-40B4-BE49-F238E27FC236}">
                  <a16:creationId xmlns:a16="http://schemas.microsoft.com/office/drawing/2014/main" id="{59CDB3AC-D448-4750-AAFA-959BBA50409B}"/>
                </a:ext>
              </a:extLst>
            </p:cNvPr>
            <p:cNvSpPr txBox="1"/>
            <p:nvPr/>
          </p:nvSpPr>
          <p:spPr>
            <a:xfrm>
              <a:off x="6159855" y="1778951"/>
              <a:ext cx="203321" cy="4197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1</a:t>
              </a:r>
              <a:endParaRPr lang="zh-TW" altLang="en-US" b="1" dirty="0">
                <a:solidFill>
                  <a:srgbClr val="FF0000"/>
                </a:solidFill>
              </a:endParaRPr>
            </a:p>
          </p:txBody>
        </p:sp>
        <p:sp>
          <p:nvSpPr>
            <p:cNvPr id="22" name="文字方塊 21">
              <a:extLst>
                <a:ext uri="{FF2B5EF4-FFF2-40B4-BE49-F238E27FC236}">
                  <a16:creationId xmlns:a16="http://schemas.microsoft.com/office/drawing/2014/main" id="{9156EFF6-8628-48DD-86ED-8A96AC9FEDA3}"/>
                </a:ext>
              </a:extLst>
            </p:cNvPr>
            <p:cNvSpPr txBox="1"/>
            <p:nvPr/>
          </p:nvSpPr>
          <p:spPr>
            <a:xfrm>
              <a:off x="12159359" y="8992116"/>
              <a:ext cx="20332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TW" b="1" dirty="0">
                  <a:solidFill>
                    <a:srgbClr val="FF0000"/>
                  </a:solidFill>
                </a:rPr>
                <a:t>5</a:t>
              </a:r>
              <a:endParaRPr lang="zh-TW" altLang="en-US" b="1" dirty="0">
                <a:solidFill>
                  <a:srgbClr val="FF0000"/>
                </a:solidFill>
              </a:endParaRPr>
            </a:p>
          </p:txBody>
        </p:sp>
      </p:grpSp>
      <p:sp>
        <p:nvSpPr>
          <p:cNvPr id="24" name="文字方塊 23">
            <a:extLst>
              <a:ext uri="{FF2B5EF4-FFF2-40B4-BE49-F238E27FC236}">
                <a16:creationId xmlns:a16="http://schemas.microsoft.com/office/drawing/2014/main" id="{CBCECD1D-304E-4D96-A3C8-F19DB28701A2}"/>
              </a:ext>
            </a:extLst>
          </p:cNvPr>
          <p:cNvSpPr txBox="1"/>
          <p:nvPr/>
        </p:nvSpPr>
        <p:spPr>
          <a:xfrm>
            <a:off x="96934" y="513397"/>
            <a:ext cx="1432245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buFont typeface="Arial" panose="020B0604020202020204" pitchFamily="34" charset="0"/>
              <a:buChar char="•"/>
            </a:pPr>
            <a:r>
              <a:rPr lang="en-US" altLang="zh-TW" sz="3600" dirty="0"/>
              <a:t>Editor (left pane) -&gt; </a:t>
            </a:r>
            <a:r>
              <a:rPr lang="zh-TW" altLang="en-US" sz="3600" dirty="0"/>
              <a:t>勾選</a:t>
            </a:r>
            <a:r>
              <a:rPr lang="en-US" altLang="zh-TW" sz="3600" dirty="0"/>
              <a:t>Wrap lines</a:t>
            </a:r>
            <a:r>
              <a:rPr lang="zh-TW" altLang="en-US" sz="3600" dirty="0"/>
              <a:t>核取方塊 </a:t>
            </a:r>
            <a:r>
              <a:rPr lang="en-US" altLang="zh-TW" sz="3600" dirty="0"/>
              <a:t>(</a:t>
            </a:r>
            <a:r>
              <a:rPr lang="zh-TW" altLang="en-US" sz="3600" dirty="0"/>
              <a:t>過長程式碼自動換行</a:t>
            </a:r>
            <a:r>
              <a:rPr lang="en-US" altLang="zh-TW" sz="3600" dirty="0"/>
              <a:t>)</a:t>
            </a:r>
          </a:p>
        </p:txBody>
      </p:sp>
    </p:spTree>
    <p:extLst>
      <p:ext uri="{BB962C8B-B14F-4D97-AF65-F5344CB8AC3E}">
        <p14:creationId xmlns:p14="http://schemas.microsoft.com/office/powerpoint/2010/main" val="218786434"/>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2183</TotalTime>
  <Words>626</Words>
  <Application>Microsoft Macintosh PowerPoint</Application>
  <PresentationFormat>Custom</PresentationFormat>
  <Paragraphs>109</Paragraphs>
  <Slides>26</Slides>
  <Notes>1</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標楷體</vt:lpstr>
      <vt:lpstr>微軟正黑體</vt:lpstr>
      <vt:lpstr>Arial</vt:lpstr>
      <vt:lpstr>Dubai Medium</vt:lpstr>
      <vt:lpstr>Helvetica Light</vt:lpstr>
      <vt:lpstr>Helvetica Neue</vt:lpstr>
      <vt:lpstr>Helvetica Neue Light</vt:lpstr>
      <vt:lpstr>Helvetica Neue Medium</vt:lpstr>
      <vt:lpstr>Helvetica Neue Thin</vt:lpstr>
      <vt:lpstr>Times New Roman</vt:lpstr>
      <vt:lpstr>Wingdings</vt:lpstr>
      <vt:lpstr>White</vt:lpstr>
      <vt:lpstr>資料導向程式設計IDE簡介 </vt:lpstr>
      <vt:lpstr>Spyder IDE</vt:lpstr>
      <vt:lpstr>PowerPoint Presentation</vt:lpstr>
      <vt:lpstr>PowerPoint Presentation</vt:lpstr>
      <vt:lpstr>PowerPoint Presentation</vt:lpstr>
      <vt:lpstr>Spyder偏好(Preference)基本設定</vt:lpstr>
      <vt:lpstr>PowerPoint Presentation</vt:lpstr>
      <vt:lpstr>PowerPoint Presentation</vt:lpstr>
      <vt:lpstr>PowerPoint Presentation</vt:lpstr>
      <vt:lpstr>PowerPoint Presentation</vt:lpstr>
      <vt:lpstr>PowerPoint Presentation</vt:lpstr>
      <vt:lpstr>Spyder-Notebook Plugin</vt:lpstr>
      <vt:lpstr>安裝Spyder-Notebook外掛後可編寫Jupyter Notebook</vt:lpstr>
      <vt:lpstr>使用Notebook</vt:lpstr>
      <vt:lpstr>新增或開啟Notebook</vt:lpstr>
      <vt:lpstr>連接IPython主控台</vt:lpstr>
      <vt:lpstr>RStudio IDE</vt:lpstr>
      <vt:lpstr>PowerPoint Presentation</vt:lpstr>
      <vt:lpstr>RStudio如何變換工作路徑</vt:lpstr>
      <vt:lpstr>RStudio偏好基本設定</vt:lpstr>
      <vt:lpstr>PowerPoint Presentation</vt:lpstr>
      <vt:lpstr>PowerPoint Presentation</vt:lpstr>
      <vt:lpstr>PowerPoint Presentation</vt:lpstr>
      <vt:lpstr>PowerPoint Presentation</vt:lpstr>
      <vt:lpstr>PowerPoint Presentation</vt:lpstr>
      <vt:lpstr>智慧型系統 ~ 為何而戰？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資料導向程式設計IDE簡介</dc:title>
  <cp:lastModifiedBy>鄒慶士</cp:lastModifiedBy>
  <cp:revision>64</cp:revision>
  <cp:lastPrinted>2023-03-12T11:38:12Z</cp:lastPrinted>
  <dcterms:modified xsi:type="dcterms:W3CDTF">2024-08-23T01:14:43Z</dcterms:modified>
</cp:coreProperties>
</file>